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25"/>
  </p:notesMasterIdLst>
  <p:sldIdLst>
    <p:sldId id="256" r:id="rId2"/>
    <p:sldId id="273" r:id="rId3"/>
    <p:sldId id="258" r:id="rId4"/>
    <p:sldId id="265" r:id="rId5"/>
    <p:sldId id="282" r:id="rId6"/>
    <p:sldId id="262" r:id="rId7"/>
    <p:sldId id="259" r:id="rId8"/>
    <p:sldId id="260" r:id="rId9"/>
    <p:sldId id="261" r:id="rId10"/>
    <p:sldId id="264" r:id="rId11"/>
    <p:sldId id="275" r:id="rId12"/>
    <p:sldId id="276" r:id="rId13"/>
    <p:sldId id="266" r:id="rId14"/>
    <p:sldId id="277" r:id="rId15"/>
    <p:sldId id="278" r:id="rId16"/>
    <p:sldId id="269" r:id="rId17"/>
    <p:sldId id="267" r:id="rId18"/>
    <p:sldId id="268" r:id="rId19"/>
    <p:sldId id="270" r:id="rId20"/>
    <p:sldId id="279" r:id="rId21"/>
    <p:sldId id="280" r:id="rId22"/>
    <p:sldId id="274"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77568" autoAdjust="0"/>
  </p:normalViewPr>
  <p:slideViewPr>
    <p:cSldViewPr snapToGrid="0" snapToObjects="1">
      <p:cViewPr varScale="1">
        <p:scale>
          <a:sx n="56" d="100"/>
          <a:sy n="56" d="100"/>
        </p:scale>
        <p:origin x="181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580911-0A90-4F4E-804C-B0879EE1C2B6}" type="datetimeFigureOut">
              <a:rPr lang="en-US" smtClean="0"/>
              <a:t>7/1/2016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34965-4D05-3642-9FF8-8A109C2AE929}" type="slidenum">
              <a:rPr lang="en-US" smtClean="0"/>
              <a:t>‹#›</a:t>
            </a:fld>
            <a:endParaRPr lang="en-US" dirty="0"/>
          </a:p>
        </p:txBody>
      </p:sp>
    </p:spTree>
    <p:extLst>
      <p:ext uri="{BB962C8B-B14F-4D97-AF65-F5344CB8AC3E}">
        <p14:creationId xmlns:p14="http://schemas.microsoft.com/office/powerpoint/2010/main" val="31342767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instructional models are commonly based on </a:t>
            </a:r>
            <a:r>
              <a:rPr lang="en-US" b="1" dirty="0"/>
              <a:t>A</a:t>
            </a:r>
            <a:r>
              <a:rPr lang="en-US" dirty="0"/>
              <a:t>nalysis,</a:t>
            </a:r>
            <a:r>
              <a:rPr lang="en-US" baseline="0" dirty="0"/>
              <a:t> </a:t>
            </a:r>
            <a:r>
              <a:rPr lang="en-US" b="1" baseline="0" dirty="0"/>
              <a:t>D</a:t>
            </a:r>
            <a:r>
              <a:rPr lang="en-US" baseline="0" dirty="0"/>
              <a:t>esign, </a:t>
            </a:r>
            <a:r>
              <a:rPr lang="en-US" b="1" baseline="0" dirty="0"/>
              <a:t>D</a:t>
            </a:r>
            <a:r>
              <a:rPr lang="en-US" baseline="0" dirty="0"/>
              <a:t>evelopment, </a:t>
            </a:r>
            <a:r>
              <a:rPr lang="en-US" b="1" baseline="0" dirty="0"/>
              <a:t>I</a:t>
            </a:r>
            <a:r>
              <a:rPr lang="en-US" baseline="0" dirty="0"/>
              <a:t>mplementation and </a:t>
            </a:r>
            <a:r>
              <a:rPr lang="en-US" b="1" baseline="0" dirty="0"/>
              <a:t>E</a:t>
            </a:r>
            <a:r>
              <a:rPr lang="en-US" baseline="0" dirty="0"/>
              <a:t>valuation (ADDIE). These are the most common components of the model even though some traditional models do have additional areas. They can also be thought of as a map or guide in learning, there are three models: ADDIE, Dick and Carey and Bloom’s Learning Taxonomy. </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3</a:t>
            </a:fld>
            <a:endParaRPr lang="en-US" dirty="0"/>
          </a:p>
        </p:txBody>
      </p:sp>
    </p:spTree>
    <p:extLst>
      <p:ext uri="{BB962C8B-B14F-4D97-AF65-F5344CB8AC3E}">
        <p14:creationId xmlns:p14="http://schemas.microsoft.com/office/powerpoint/2010/main" val="3810495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Instructional Design Models and Methods. (2012). Retrieved from http://www.instructionaldesigncentral.com/htm/IDC_instructionaldesignmodels.htm</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17</a:t>
            </a:fld>
            <a:endParaRPr lang="en-US" dirty="0"/>
          </a:p>
        </p:txBody>
      </p:sp>
    </p:spTree>
    <p:extLst>
      <p:ext uri="{BB962C8B-B14F-4D97-AF65-F5344CB8AC3E}">
        <p14:creationId xmlns:p14="http://schemas.microsoft.com/office/powerpoint/2010/main" val="1443270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Instructional Design Models and Methods. (2012). </a:t>
            </a:r>
            <a:r>
              <a:rPr lang="en-US" sz="1200" kern="1200">
                <a:solidFill>
                  <a:schemeClr val="tx1"/>
                </a:solidFill>
                <a:latin typeface="+mn-lt"/>
                <a:ea typeface="+mn-ea"/>
                <a:cs typeface="+mn-cs"/>
              </a:rPr>
              <a:t>Retrieved from http://www.instructionaldesigncentral.com/htm/IDC_instructionaldesignmodels.htm</a:t>
            </a:r>
            <a:endParaRPr lang="en-US"/>
          </a:p>
          <a:p>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18</a:t>
            </a:fld>
            <a:endParaRPr lang="en-US" dirty="0"/>
          </a:p>
        </p:txBody>
      </p:sp>
    </p:spTree>
    <p:extLst>
      <p:ext uri="{BB962C8B-B14F-4D97-AF65-F5344CB8AC3E}">
        <p14:creationId xmlns:p14="http://schemas.microsoft.com/office/powerpoint/2010/main" val="4258891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ARCS motivational design process is a systematic problem solving approach that requires knowledge of human motivation and progresses from learner analysis to solution design (Keesee, 2009). All</a:t>
            </a:r>
            <a:r>
              <a:rPr lang="en-US" baseline="0" dirty="0"/>
              <a:t> learning principles can be employed by the </a:t>
            </a:r>
            <a:r>
              <a:rPr lang="en-US" dirty="0"/>
              <a:t>ARCS</a:t>
            </a:r>
            <a:r>
              <a:rPr lang="en-US" baseline="0" dirty="0"/>
              <a:t> as seen in the chart. </a:t>
            </a:r>
          </a:p>
          <a:p>
            <a:endParaRPr lang="en-US" baseline="0" dirty="0"/>
          </a:p>
          <a:p>
            <a:r>
              <a:rPr lang="en-US" baseline="0" dirty="0"/>
              <a:t>Action Mapping is a quick, effective, and visual way to design compelling learning experiences for instructional products including eLearning, simulations, and in person training events (instructionaldesigncental.com). Cathy Moore Action Mapping model encourages self direction as learners are only provided information vital to the tasks and able to process it in their own way. Instructors are encouraged to only provide information that is meaningful to learning, nothing more. .” Rather than including loads of information and tossing in a quick quiz, Moore claims that Action Mapping results in real actions, rather than merely delivering information. Moore also claims, “A tool like the action map makes everyone focus on the business reason for the project and keeps extraneous information out – it provides discipline (Wroten, 2012)”. </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19</a:t>
            </a:fld>
            <a:endParaRPr lang="en-US" dirty="0"/>
          </a:p>
        </p:txBody>
      </p:sp>
    </p:spTree>
    <p:extLst>
      <p:ext uri="{BB962C8B-B14F-4D97-AF65-F5344CB8AC3E}">
        <p14:creationId xmlns:p14="http://schemas.microsoft.com/office/powerpoint/2010/main" val="1862804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Image retrieved from: </a:t>
            </a:r>
            <a:r>
              <a:rPr lang="en-US" dirty="0"/>
              <a:t>https://www.google.com/search?q=picture+of+people+helping+each+other&amp;rlz=1C1VASI_enUS512US512&amp;espv=2&amp;biw=1366&amp;bih=599&amp;tbm=isch&amp;tbo=u&amp;source=univ&amp;sa=X&amp;ei=TTggVbr8IMzzsAW964DQBw&amp;ved=0CDIQ7Ak</a:t>
            </a:r>
          </a:p>
        </p:txBody>
      </p:sp>
      <p:sp>
        <p:nvSpPr>
          <p:cNvPr id="4" name="Slide Number Placeholder 3"/>
          <p:cNvSpPr>
            <a:spLocks noGrp="1"/>
          </p:cNvSpPr>
          <p:nvPr>
            <p:ph type="sldNum" sz="quarter" idx="10"/>
          </p:nvPr>
        </p:nvSpPr>
        <p:spPr/>
        <p:txBody>
          <a:bodyPr/>
          <a:lstStyle/>
          <a:p>
            <a:fld id="{58634965-4D05-3642-9FF8-8A109C2AE929}" type="slidenum">
              <a:rPr lang="en-US" smtClean="0"/>
              <a:t>20</a:t>
            </a:fld>
            <a:endParaRPr lang="en-US" dirty="0"/>
          </a:p>
        </p:txBody>
      </p:sp>
    </p:spTree>
    <p:extLst>
      <p:ext uri="{BB962C8B-B14F-4D97-AF65-F5344CB8AC3E}">
        <p14:creationId xmlns:p14="http://schemas.microsoft.com/office/powerpoint/2010/main" val="2038512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Harris, P. &amp; Johnson, R. Non-Traditional Teaching and Learning Strategies. Retrieved from http://www.montana.edu/facultyexcellence/Papers/activelearn2.html</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Image retrieved</a:t>
            </a:r>
            <a:r>
              <a:rPr lang="en-US" sz="1200" b="0" i="0" kern="1200" baseline="0" dirty="0">
                <a:solidFill>
                  <a:schemeClr val="tx1"/>
                </a:solidFill>
                <a:effectLst/>
                <a:latin typeface="+mn-lt"/>
                <a:ea typeface="+mn-ea"/>
                <a:cs typeface="+mn-cs"/>
              </a:rPr>
              <a:t> from:</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https://www.google.com/webhp?sourceid=chrome-instant&amp;rlz=1C1VASI_enUS512US512&amp;ion=1&amp;espv=2&amp;ie=UTF-8#q=picture%20of%20light%20bulb</a:t>
            </a:r>
          </a:p>
        </p:txBody>
      </p:sp>
      <p:sp>
        <p:nvSpPr>
          <p:cNvPr id="4" name="Slide Number Placeholder 3"/>
          <p:cNvSpPr>
            <a:spLocks noGrp="1"/>
          </p:cNvSpPr>
          <p:nvPr>
            <p:ph type="sldNum" sz="quarter" idx="10"/>
          </p:nvPr>
        </p:nvSpPr>
        <p:spPr/>
        <p:txBody>
          <a:bodyPr/>
          <a:lstStyle/>
          <a:p>
            <a:fld id="{58634965-4D05-3642-9FF8-8A109C2AE929}" type="slidenum">
              <a:rPr lang="en-US" smtClean="0"/>
              <a:t>21</a:t>
            </a:fld>
            <a:endParaRPr lang="en-US" dirty="0"/>
          </a:p>
        </p:txBody>
      </p:sp>
    </p:spTree>
    <p:extLst>
      <p:ext uri="{BB962C8B-B14F-4D97-AF65-F5344CB8AC3E}">
        <p14:creationId xmlns:p14="http://schemas.microsoft.com/office/powerpoint/2010/main" val="4132989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22</a:t>
            </a:fld>
            <a:endParaRPr lang="en-US" dirty="0"/>
          </a:p>
        </p:txBody>
      </p:sp>
    </p:spTree>
    <p:extLst>
      <p:ext uri="{BB962C8B-B14F-4D97-AF65-F5344CB8AC3E}">
        <p14:creationId xmlns:p14="http://schemas.microsoft.com/office/powerpoint/2010/main" val="3945038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23</a:t>
            </a:fld>
            <a:endParaRPr lang="en-US" dirty="0"/>
          </a:p>
        </p:txBody>
      </p:sp>
    </p:spTree>
    <p:extLst>
      <p:ext uri="{BB962C8B-B14F-4D97-AF65-F5344CB8AC3E}">
        <p14:creationId xmlns:p14="http://schemas.microsoft.com/office/powerpoint/2010/main" val="64191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Instructional Design Models and Methods. (2012). Retrieved from http://www.instructionaldesigncentral.com/htm/IDC_instructionaldesignmodels.htm</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6</a:t>
            </a:fld>
            <a:endParaRPr lang="en-US" dirty="0"/>
          </a:p>
        </p:txBody>
      </p:sp>
    </p:spTree>
    <p:extLst>
      <p:ext uri="{BB962C8B-B14F-4D97-AF65-F5344CB8AC3E}">
        <p14:creationId xmlns:p14="http://schemas.microsoft.com/office/powerpoint/2010/main" val="1149697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Forest, E. (2014). </a:t>
            </a:r>
            <a:r>
              <a:rPr lang="en-US" sz="1200" i="1" kern="1200" dirty="0">
                <a:solidFill>
                  <a:schemeClr val="tx1"/>
                </a:solidFill>
                <a:latin typeface="+mn-lt"/>
                <a:ea typeface="+mn-ea"/>
                <a:cs typeface="+mn-cs"/>
              </a:rPr>
              <a:t>Educational Technology: The ADDIE Model: Instructional Design</a:t>
            </a:r>
            <a:r>
              <a:rPr lang="en-US" sz="1200" i="0" kern="1200" dirty="0">
                <a:solidFill>
                  <a:schemeClr val="tx1"/>
                </a:solidFill>
                <a:latin typeface="+mn-lt"/>
                <a:ea typeface="+mn-ea"/>
                <a:cs typeface="+mn-cs"/>
              </a:rPr>
              <a:t>. Retrieved from http://educationaltechnology.net/the-addie-model-instructional-design/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latin typeface="+mn-lt"/>
                <a:ea typeface="+mn-ea"/>
                <a:cs typeface="+mn-cs"/>
              </a:rPr>
              <a:t>Image retrieved</a:t>
            </a:r>
            <a:r>
              <a:rPr lang="en-US" sz="1200" i="0" kern="1200" baseline="0" dirty="0">
                <a:solidFill>
                  <a:schemeClr val="tx1"/>
                </a:solidFill>
                <a:latin typeface="+mn-lt"/>
                <a:ea typeface="+mn-ea"/>
                <a:cs typeface="+mn-cs"/>
              </a:rPr>
              <a:t> from:</a:t>
            </a:r>
            <a:r>
              <a:rPr lang="en-US" baseline="0" dirty="0"/>
              <a:t> </a:t>
            </a:r>
            <a:r>
              <a:rPr lang="en-US" dirty="0"/>
              <a:t>http://www.addiesolutions.com/addie.htm</a:t>
            </a:r>
          </a:p>
          <a:p>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7</a:t>
            </a:fld>
            <a:endParaRPr lang="en-US" dirty="0"/>
          </a:p>
        </p:txBody>
      </p:sp>
    </p:spTree>
    <p:extLst>
      <p:ext uri="{BB962C8B-B14F-4D97-AF65-F5344CB8AC3E}">
        <p14:creationId xmlns:p14="http://schemas.microsoft.com/office/powerpoint/2010/main" val="38707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Instructional Design Models and Methods. (2012). Retrieved from http://www.instructionaldesigncentral.com/htm/IDC_instructionaldesignmodels.htm</a:t>
            </a:r>
          </a:p>
        </p:txBody>
      </p:sp>
      <p:sp>
        <p:nvSpPr>
          <p:cNvPr id="4" name="Slide Number Placeholder 3"/>
          <p:cNvSpPr>
            <a:spLocks noGrp="1"/>
          </p:cNvSpPr>
          <p:nvPr>
            <p:ph type="sldNum" sz="quarter" idx="10"/>
          </p:nvPr>
        </p:nvSpPr>
        <p:spPr/>
        <p:txBody>
          <a:bodyPr/>
          <a:lstStyle/>
          <a:p>
            <a:fld id="{58634965-4D05-3642-9FF8-8A109C2AE929}" type="slidenum">
              <a:rPr lang="en-US" smtClean="0"/>
              <a:t>8</a:t>
            </a:fld>
            <a:endParaRPr lang="en-US" dirty="0"/>
          </a:p>
        </p:txBody>
      </p:sp>
    </p:spTree>
    <p:extLst>
      <p:ext uri="{BB962C8B-B14F-4D97-AF65-F5344CB8AC3E}">
        <p14:creationId xmlns:p14="http://schemas.microsoft.com/office/powerpoint/2010/main" val="676109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Anderson and </a:t>
            </a:r>
            <a:r>
              <a:rPr lang="en-US" sz="1200" kern="1200" dirty="0" err="1">
                <a:solidFill>
                  <a:schemeClr val="tx1"/>
                </a:solidFill>
                <a:latin typeface="+mn-lt"/>
                <a:ea typeface="+mn-ea"/>
                <a:cs typeface="+mn-cs"/>
              </a:rPr>
              <a:t>Krathwohl</a:t>
            </a:r>
            <a:r>
              <a:rPr lang="en-US" sz="1200" kern="1200" dirty="0">
                <a:solidFill>
                  <a:schemeClr val="tx1"/>
                </a:solidFill>
                <a:latin typeface="+mn-lt"/>
                <a:ea typeface="+mn-ea"/>
                <a:cs typeface="+mn-cs"/>
              </a:rPr>
              <a:t> changed the terms</a:t>
            </a:r>
            <a:r>
              <a:rPr lang="en-US" sz="1200" kern="1200" baseline="0" dirty="0">
                <a:solidFill>
                  <a:schemeClr val="tx1"/>
                </a:solidFill>
                <a:latin typeface="+mn-lt"/>
                <a:ea typeface="+mn-ea"/>
                <a:cs typeface="+mn-cs"/>
              </a:rPr>
              <a:t> in Bloom’s cognitive skill levels form nouns to verbs to indicate that the skills were indicators of active engagement. The perception for many educators in the past has been that learners need to master one level in order to move on to the next level. This is not true. As learners acquire knowledge , they move up and down the skill levels.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Discovery Education Kathy's </a:t>
            </a:r>
            <a:r>
              <a:rPr lang="en-US" sz="1200" kern="1200" dirty="0" err="1">
                <a:solidFill>
                  <a:schemeClr val="tx1"/>
                </a:solidFill>
                <a:latin typeface="+mn-lt"/>
                <a:ea typeface="+mn-ea"/>
                <a:cs typeface="+mn-cs"/>
              </a:rPr>
              <a:t>Katch</a:t>
            </a:r>
            <a:r>
              <a:rPr lang="en-US" sz="1200" kern="1200" dirty="0">
                <a:solidFill>
                  <a:schemeClr val="tx1"/>
                </a:solidFill>
                <a:latin typeface="+mn-lt"/>
                <a:ea typeface="+mn-ea"/>
                <a:cs typeface="+mn-cs"/>
              </a:rPr>
              <a:t>. (2014, August 5). Retrieved April 5, 2015, from http://blog.discoveryeducation.com/blog/2014/06/01/the-importance-of-now/</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9</a:t>
            </a:fld>
            <a:endParaRPr lang="en-US" dirty="0"/>
          </a:p>
        </p:txBody>
      </p:sp>
    </p:spTree>
    <p:extLst>
      <p:ext uri="{BB962C8B-B14F-4D97-AF65-F5344CB8AC3E}">
        <p14:creationId xmlns:p14="http://schemas.microsoft.com/office/powerpoint/2010/main" val="31671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Knowles learning principles can be employed to</a:t>
            </a:r>
            <a:r>
              <a:rPr lang="en-US" baseline="0" dirty="0"/>
              <a:t> each traditional instructional model. Each principle can relate to stages found in each model in regards to the how the instructor delivers information that is presented to the learner. The ADDIE model uses five stages: analysis, design, development, implementation and evaluation.  Educators find this approach very useful having stages clearly defined which makes implementation of instructions effectively (Forest, 2014). It also it provides a means for sound decision making in order to determine the who, what, when, where, why, and how of a learning program (Clark, 1995). </a:t>
            </a:r>
          </a:p>
          <a:p>
            <a:endParaRPr lang="en-US" baseline="0" dirty="0"/>
          </a:p>
          <a:p>
            <a:r>
              <a:rPr lang="en-US" baseline="0" dirty="0"/>
              <a:t>The Dick &amp; Carey model is most popular model in schools and educational environments. The model addresses instruction as an entire system, focusing on the interrelationship between context, content, learning and instruction (instructionaldesigncentral). This model has ten components. According to Dick and Carey, "Components such as the instructor, learners, materials, instructional activities, delivery system, and learning and performance environments interact with each other and work together to bring about the desired student learning outcomes“ (instructionaldesigncenter). Three learning principles comes to mind with the use of this model. Experience, orientation to learn and motivation to learn. </a:t>
            </a:r>
          </a:p>
          <a:p>
            <a:endParaRPr lang="en-US" baseline="0" dirty="0"/>
          </a:p>
          <a:p>
            <a:r>
              <a:rPr lang="en-US" dirty="0"/>
              <a:t>Bloom’s taxonomy is a classification system used to define and distinguish different levels of human cognition- thinking, learning, and understanding. Educators have typically used Bloom’s taxonomy to inform or guide the development of assessments (tests and other evaluations of student learning), curriculum (units, lessons, projects, and other learning activities), and instructional methods such as questioning strategies (http://edglossary.org/blooms-taxonomy/). All learning principles can be employed</a:t>
            </a:r>
            <a:r>
              <a:rPr lang="en-US" baseline="0" dirty="0"/>
              <a:t> within this model as each level of this model associates from different aspects of a learning. Learners are able to think individually  and creatively. Bloom’s taxonomy can be used as a teaching tool to help balance assessment and evaluative questions in class, assignments and texts to ensure all orders of thinking are exercised in student’s learning (Heer) .</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10</a:t>
            </a:fld>
            <a:endParaRPr lang="en-US" dirty="0"/>
          </a:p>
        </p:txBody>
      </p:sp>
    </p:spTree>
    <p:extLst>
      <p:ext uri="{BB962C8B-B14F-4D97-AF65-F5344CB8AC3E}">
        <p14:creationId xmlns:p14="http://schemas.microsoft.com/office/powerpoint/2010/main" val="113464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retrieved from: https://www.ied.edu.hk/sao/?p=133</a:t>
            </a:r>
          </a:p>
        </p:txBody>
      </p:sp>
      <p:sp>
        <p:nvSpPr>
          <p:cNvPr id="4" name="Slide Number Placeholder 3"/>
          <p:cNvSpPr>
            <a:spLocks noGrp="1"/>
          </p:cNvSpPr>
          <p:nvPr>
            <p:ph type="sldNum" sz="quarter" idx="10"/>
          </p:nvPr>
        </p:nvSpPr>
        <p:spPr/>
        <p:txBody>
          <a:bodyPr/>
          <a:lstStyle/>
          <a:p>
            <a:fld id="{58634965-4D05-3642-9FF8-8A109C2AE929}" type="slidenum">
              <a:rPr lang="en-US" smtClean="0"/>
              <a:t>11</a:t>
            </a:fld>
            <a:endParaRPr lang="en-US" dirty="0"/>
          </a:p>
        </p:txBody>
      </p:sp>
    </p:spTree>
    <p:extLst>
      <p:ext uri="{BB962C8B-B14F-4D97-AF65-F5344CB8AC3E}">
        <p14:creationId xmlns:p14="http://schemas.microsoft.com/office/powerpoint/2010/main" val="1055677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Retrieved from: http://www.montana.edu/facultyexcellence/Papers/activelearn2.html</a:t>
            </a:r>
          </a:p>
          <a:p>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15</a:t>
            </a:fld>
            <a:endParaRPr lang="en-US" dirty="0"/>
          </a:p>
        </p:txBody>
      </p:sp>
    </p:spTree>
    <p:extLst>
      <p:ext uri="{BB962C8B-B14F-4D97-AF65-F5344CB8AC3E}">
        <p14:creationId xmlns:p14="http://schemas.microsoft.com/office/powerpoint/2010/main" val="2611186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Instructional Design Models and Methods. (2012). Retrieved from http://www.instructionaldesigncentral.com/htm/IDC_instructionaldesignmodels.htm</a:t>
            </a:r>
            <a:endParaRPr lang="en-US" dirty="0"/>
          </a:p>
        </p:txBody>
      </p:sp>
      <p:sp>
        <p:nvSpPr>
          <p:cNvPr id="4" name="Slide Number Placeholder 3"/>
          <p:cNvSpPr>
            <a:spLocks noGrp="1"/>
          </p:cNvSpPr>
          <p:nvPr>
            <p:ph type="sldNum" sz="quarter" idx="10"/>
          </p:nvPr>
        </p:nvSpPr>
        <p:spPr/>
        <p:txBody>
          <a:bodyPr/>
          <a:lstStyle/>
          <a:p>
            <a:fld id="{58634965-4D05-3642-9FF8-8A109C2AE929}" type="slidenum">
              <a:rPr lang="en-US" smtClean="0"/>
              <a:t>16</a:t>
            </a:fld>
            <a:endParaRPr lang="en-US" dirty="0"/>
          </a:p>
        </p:txBody>
      </p:sp>
    </p:spTree>
    <p:extLst>
      <p:ext uri="{BB962C8B-B14F-4D97-AF65-F5344CB8AC3E}">
        <p14:creationId xmlns:p14="http://schemas.microsoft.com/office/powerpoint/2010/main" val="233938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CED3E41-E2DE-48B7-AD25-2C05D8372D60}" type="datetime4">
              <a:rPr lang="en-US" smtClean="0"/>
              <a:pPr/>
              <a:t>July 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894904-8048-429B-BF77-F17DA8F8287B}" type="datetime4">
              <a:rPr lang="en-US" smtClean="0"/>
              <a:pPr/>
              <a:t>July 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96202C6-8B37-41F0-B3E4-774551D1C22F}" type="datetime4">
              <a:rPr lang="en-US" smtClean="0"/>
              <a:pPr/>
              <a:t>July 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441D7B3-F7C5-4013-AC5D-399DD8DB11FA}" type="datetime4">
              <a:rPr lang="en-US" smtClean="0"/>
              <a:pPr/>
              <a:t>July 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July 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F2511E46-B9AD-4605-BA48-F4BA770367EA}" type="datetime4">
              <a:rPr lang="en-US" smtClean="0"/>
              <a:pPr/>
              <a:t>July 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71A4492-1D66-40E5-BF5F-8AE5B76A3760}" type="datetime4">
              <a:rPr lang="en-US" smtClean="0"/>
              <a:pPr/>
              <a:t>July 1, 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0120655-FBEF-4656-A8A9-E7D9EB4F4DEC}" type="datetime4">
              <a:rPr lang="en-US" smtClean="0"/>
              <a:pPr/>
              <a:t>July 1, 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July 1, 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2544D9-E8EB-4DFC-9BAC-8FC5CFB1A919}" type="datetime4">
              <a:rPr lang="en-US" smtClean="0"/>
              <a:pPr/>
              <a:t>July 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441D7B3-F7C5-4013-AC5D-399DD8DB11FA}" type="datetime4">
              <a:rPr lang="en-US" smtClean="0"/>
              <a:pPr/>
              <a:t>July 1, 2016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utsa.edu/dtcamp/studentres.html" TargetMode="External"/><Relationship Id="rId3" Type="http://schemas.openxmlformats.org/officeDocument/2006/relationships/hyperlink" Target="http://educationaltechnology.net/the-addie-model-instructional-design/" TargetMode="External"/><Relationship Id="rId7" Type="http://schemas.openxmlformats.org/officeDocument/2006/relationships/hyperlink" Target="http://www.learningstyles.org/styles/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meditors.ca/wp-content/uploads/2013/01/Learning-Style-chart-2.jpg" TargetMode="External"/><Relationship Id="rId5" Type="http://schemas.openxmlformats.org/officeDocument/2006/relationships/hyperlink" Target="http://www.instructionaldesigncentral.com/htm/IDC_instructionaldesignmodels.htm" TargetMode="External"/><Relationship Id="rId4" Type="http://schemas.openxmlformats.org/officeDocument/2006/relationships/hyperlink" Target="http://www.montana.edu/facultyexcellence/Papers/activelearn2.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22921" y="1389143"/>
            <a:ext cx="6498158" cy="1367705"/>
          </a:xfrm>
        </p:spPr>
        <p:txBody>
          <a:bodyPr/>
          <a:lstStyle/>
          <a:p>
            <a:r>
              <a:rPr lang="en-US" dirty="0">
                <a:latin typeface="Times New Roman" panose="02020603050405020304" pitchFamily="18" charset="0"/>
                <a:cs typeface="Times New Roman" panose="02020603050405020304" pitchFamily="18" charset="0"/>
              </a:rPr>
              <a:t>Adult Learning Transactions</a:t>
            </a:r>
          </a:p>
        </p:txBody>
      </p:sp>
      <p:sp>
        <p:nvSpPr>
          <p:cNvPr id="2" name="Subtitle 1"/>
          <p:cNvSpPr>
            <a:spLocks noGrp="1"/>
          </p:cNvSpPr>
          <p:nvPr>
            <p:ph type="subTitle" idx="1"/>
          </p:nvPr>
        </p:nvSpPr>
        <p:spPr>
          <a:xfrm>
            <a:off x="1322920" y="2756848"/>
            <a:ext cx="6498159" cy="1692322"/>
          </a:xfrm>
        </p:spPr>
        <p:txBody>
          <a:bodyPr>
            <a:noAutofit/>
          </a:bodyPr>
          <a:lstStyle/>
          <a:p>
            <a:r>
              <a:rPr lang="en-US" sz="1600" dirty="0">
                <a:latin typeface="Times New Roman" panose="02020603050405020304" pitchFamily="18" charset="0"/>
                <a:cs typeface="Times New Roman" panose="02020603050405020304" pitchFamily="18" charset="0"/>
              </a:rPr>
              <a:t>By: </a:t>
            </a:r>
          </a:p>
          <a:p>
            <a:r>
              <a:rPr lang="en-US" sz="1600" dirty="0">
                <a:latin typeface="Times New Roman" panose="02020603050405020304" pitchFamily="18" charset="0"/>
                <a:cs typeface="Times New Roman" panose="02020603050405020304" pitchFamily="18" charset="0"/>
              </a:rPr>
              <a:t>Deana Sanders, Heidi Gordon,</a:t>
            </a:r>
          </a:p>
          <a:p>
            <a:r>
              <a:rPr lang="en-US" sz="1600" dirty="0">
                <a:latin typeface="Times New Roman" panose="02020603050405020304" pitchFamily="18" charset="0"/>
                <a:cs typeface="Times New Roman" panose="02020603050405020304" pitchFamily="18" charset="0"/>
              </a:rPr>
              <a:t> Casey Todd, Debra Garza </a:t>
            </a:r>
          </a:p>
          <a:p>
            <a:r>
              <a:rPr lang="en-US" sz="1600" dirty="0">
                <a:latin typeface="Times New Roman" panose="02020603050405020304" pitchFamily="18" charset="0"/>
                <a:cs typeface="Times New Roman" panose="02020603050405020304" pitchFamily="18" charset="0"/>
              </a:rPr>
              <a:t>April 6, 2015</a:t>
            </a:r>
          </a:p>
          <a:p>
            <a:r>
              <a:rPr lang="en-US" sz="1600" dirty="0">
                <a:latin typeface="Times New Roman" panose="02020603050405020304" pitchFamily="18" charset="0"/>
                <a:cs typeface="Times New Roman" panose="02020603050405020304" pitchFamily="18" charset="0"/>
              </a:rPr>
              <a:t>AET/500</a:t>
            </a:r>
          </a:p>
          <a:p>
            <a:r>
              <a:rPr lang="en-US" sz="1600" dirty="0">
                <a:latin typeface="Times New Roman" panose="02020603050405020304" pitchFamily="18" charset="0"/>
                <a:cs typeface="Times New Roman" panose="02020603050405020304" pitchFamily="18" charset="0"/>
              </a:rPr>
              <a:t>Mary Joseph-Martin</a:t>
            </a:r>
          </a:p>
        </p:txBody>
      </p:sp>
    </p:spTree>
    <p:extLst>
      <p:ext uri="{BB962C8B-B14F-4D97-AF65-F5344CB8AC3E}">
        <p14:creationId xmlns:p14="http://schemas.microsoft.com/office/powerpoint/2010/main" val="167295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latin typeface="Times New Roman" panose="02020603050405020304" pitchFamily="18" charset="0"/>
                <a:cs typeface="Times New Roman" panose="02020603050405020304" pitchFamily="18" charset="0"/>
              </a:rPr>
              <a:t>Andragogical Principles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26098579"/>
              </p:ext>
            </p:extLst>
          </p:nvPr>
        </p:nvGraphicFramePr>
        <p:xfrm>
          <a:off x="549275" y="1600198"/>
          <a:ext cx="8042274" cy="4714100"/>
        </p:xfrm>
        <a:graphic>
          <a:graphicData uri="http://schemas.openxmlformats.org/drawingml/2006/table">
            <a:tbl>
              <a:tblPr firstRow="1" bandRow="1">
                <a:tableStyleId>{5C22544A-7EE6-4342-B048-85BDC9FD1C3A}</a:tableStyleId>
              </a:tblPr>
              <a:tblGrid>
                <a:gridCol w="2680758">
                  <a:extLst>
                    <a:ext uri="{9D8B030D-6E8A-4147-A177-3AD203B41FA5}">
                      <a16:colId xmlns:a16="http://schemas.microsoft.com/office/drawing/2014/main" val="20000"/>
                    </a:ext>
                  </a:extLst>
                </a:gridCol>
                <a:gridCol w="2680758">
                  <a:extLst>
                    <a:ext uri="{9D8B030D-6E8A-4147-A177-3AD203B41FA5}">
                      <a16:colId xmlns:a16="http://schemas.microsoft.com/office/drawing/2014/main" val="20001"/>
                    </a:ext>
                  </a:extLst>
                </a:gridCol>
                <a:gridCol w="2680758">
                  <a:extLst>
                    <a:ext uri="{9D8B030D-6E8A-4147-A177-3AD203B41FA5}">
                      <a16:colId xmlns:a16="http://schemas.microsoft.com/office/drawing/2014/main" val="20002"/>
                    </a:ext>
                  </a:extLst>
                </a:gridCol>
              </a:tblGrid>
              <a:tr h="662404">
                <a:tc>
                  <a:txBody>
                    <a:bodyPr/>
                    <a:lstStyle/>
                    <a:p>
                      <a:pPr algn="ctr"/>
                      <a:r>
                        <a:rPr lang="en-US" sz="2000" dirty="0">
                          <a:latin typeface="Times New Roman" panose="02020603050405020304" pitchFamily="18" charset="0"/>
                          <a:cs typeface="Times New Roman" panose="02020603050405020304" pitchFamily="18" charset="0"/>
                        </a:rPr>
                        <a:t>The Addie Model</a:t>
                      </a:r>
                    </a:p>
                  </a:txBody>
                  <a:tcPr/>
                </a:tc>
                <a:tc>
                  <a:txBody>
                    <a:bodyPr/>
                    <a:lstStyle/>
                    <a:p>
                      <a:pPr algn="ctr"/>
                      <a:r>
                        <a:rPr lang="en-US" sz="2000" dirty="0">
                          <a:latin typeface="Times New Roman" panose="02020603050405020304" pitchFamily="18" charset="0"/>
                          <a:cs typeface="Times New Roman" panose="02020603050405020304" pitchFamily="18" charset="0"/>
                        </a:rPr>
                        <a:t>Dick &amp; Carey Model</a:t>
                      </a:r>
                    </a:p>
                  </a:txBody>
                  <a:tcPr/>
                </a:tc>
                <a:tc>
                  <a:txBody>
                    <a:bodyPr/>
                    <a:lstStyle/>
                    <a:p>
                      <a:pPr algn="ctr"/>
                      <a:r>
                        <a:rPr lang="en-US" sz="2000" dirty="0">
                          <a:latin typeface="Times New Roman" panose="02020603050405020304" pitchFamily="18" charset="0"/>
                          <a:cs typeface="Times New Roman" panose="02020603050405020304" pitchFamily="18" charset="0"/>
                        </a:rPr>
                        <a:t>Bloom’s Learning Taxonomy</a:t>
                      </a:r>
                    </a:p>
                  </a:txBody>
                  <a:tcPr/>
                </a:tc>
                <a:extLst>
                  <a:ext uri="{0D108BD9-81ED-4DB2-BD59-A6C34878D82A}">
                    <a16:rowId xmlns:a16="http://schemas.microsoft.com/office/drawing/2014/main" val="10000"/>
                  </a:ext>
                </a:extLst>
              </a:tr>
              <a:tr h="662404">
                <a:tc>
                  <a:txBody>
                    <a:bodyPr/>
                    <a:lstStyle/>
                    <a:p>
                      <a:r>
                        <a:rPr lang="en-US" sz="2000" dirty="0">
                          <a:latin typeface="Times New Roman" panose="02020603050405020304" pitchFamily="18" charset="0"/>
                          <a:cs typeface="Times New Roman" panose="02020603050405020304" pitchFamily="18" charset="0"/>
                        </a:rPr>
                        <a:t>Experiences</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Experiences</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Self concept</a:t>
                      </a:r>
                    </a:p>
                  </a:txBody>
                  <a:tcPr>
                    <a:solidFill>
                      <a:schemeClr val="bg2"/>
                    </a:solidFill>
                  </a:tcPr>
                </a:tc>
                <a:extLst>
                  <a:ext uri="{0D108BD9-81ED-4DB2-BD59-A6C34878D82A}">
                    <a16:rowId xmlns:a16="http://schemas.microsoft.com/office/drawing/2014/main" val="10001"/>
                  </a:ext>
                </a:extLst>
              </a:tr>
              <a:tr h="662404">
                <a:tc>
                  <a:txBody>
                    <a:bodyPr/>
                    <a:lstStyle/>
                    <a:p>
                      <a:r>
                        <a:rPr lang="en-US" sz="2000" dirty="0">
                          <a:latin typeface="Times New Roman" panose="02020603050405020304" pitchFamily="18" charset="0"/>
                          <a:cs typeface="Times New Roman" panose="02020603050405020304" pitchFamily="18" charset="0"/>
                        </a:rPr>
                        <a:t>Readiness to learn during</a:t>
                      </a: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Orientation to learn</a:t>
                      </a: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Experiences</a:t>
                      </a:r>
                    </a:p>
                  </a:txBody>
                  <a:tcPr>
                    <a:solidFill>
                      <a:schemeClr val="bg1"/>
                    </a:solidFill>
                  </a:tcPr>
                </a:tc>
                <a:extLst>
                  <a:ext uri="{0D108BD9-81ED-4DB2-BD59-A6C34878D82A}">
                    <a16:rowId xmlns:a16="http://schemas.microsoft.com/office/drawing/2014/main" val="10002"/>
                  </a:ext>
                </a:extLst>
              </a:tr>
              <a:tr h="662404">
                <a:tc>
                  <a:txBody>
                    <a:bodyPr/>
                    <a:lstStyle/>
                    <a:p>
                      <a:r>
                        <a:rPr lang="en-US" sz="2000" dirty="0">
                          <a:latin typeface="Times New Roman" panose="02020603050405020304" pitchFamily="18" charset="0"/>
                          <a:cs typeface="Times New Roman" panose="02020603050405020304" pitchFamily="18" charset="0"/>
                        </a:rPr>
                        <a:t>Motivation to learn</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Motivation to learn</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Readiness to</a:t>
                      </a:r>
                      <a:r>
                        <a:rPr lang="en-US" sz="2000" baseline="0" dirty="0">
                          <a:latin typeface="Times New Roman" panose="02020603050405020304" pitchFamily="18" charset="0"/>
                          <a:cs typeface="Times New Roman" panose="02020603050405020304" pitchFamily="18" charset="0"/>
                        </a:rPr>
                        <a:t> learn</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10003"/>
                  </a:ext>
                </a:extLst>
              </a:tr>
              <a:tr h="662404">
                <a:tc>
                  <a:txBody>
                    <a:bodyPr/>
                    <a:lstStyle/>
                    <a:p>
                      <a:r>
                        <a:rPr lang="en-US" sz="2000" dirty="0">
                          <a:latin typeface="Times New Roman" panose="02020603050405020304" pitchFamily="18" charset="0"/>
                          <a:cs typeface="Times New Roman" panose="02020603050405020304" pitchFamily="18" charset="0"/>
                        </a:rPr>
                        <a:t>The</a:t>
                      </a:r>
                      <a:r>
                        <a:rPr lang="en-US" sz="2000" baseline="0" dirty="0">
                          <a:latin typeface="Times New Roman" panose="02020603050405020304" pitchFamily="18" charset="0"/>
                          <a:cs typeface="Times New Roman" panose="02020603050405020304" pitchFamily="18" charset="0"/>
                        </a:rPr>
                        <a:t> need to know</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Orientation</a:t>
                      </a:r>
                      <a:r>
                        <a:rPr lang="en-US" sz="2000" baseline="0" dirty="0">
                          <a:latin typeface="Times New Roman" panose="02020603050405020304" pitchFamily="18" charset="0"/>
                          <a:cs typeface="Times New Roman" panose="02020603050405020304" pitchFamily="18" charset="0"/>
                        </a:rPr>
                        <a:t> to learn</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4"/>
                  </a:ext>
                </a:extLst>
              </a:tr>
              <a:tr h="662404">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Motivation to learn</a:t>
                      </a:r>
                    </a:p>
                  </a:txBody>
                  <a:tcPr>
                    <a:solidFill>
                      <a:schemeClr val="bg2"/>
                    </a:solidFill>
                  </a:tcPr>
                </a:tc>
                <a:extLst>
                  <a:ext uri="{0D108BD9-81ED-4DB2-BD59-A6C34878D82A}">
                    <a16:rowId xmlns:a16="http://schemas.microsoft.com/office/drawing/2014/main" val="10005"/>
                  </a:ext>
                </a:extLst>
              </a:tr>
              <a:tr h="662404">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The need to know</a:t>
                      </a:r>
                    </a:p>
                  </a:txBody>
                  <a:tcP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787435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4245"/>
          </a:xfrm>
        </p:spPr>
        <p:txBody>
          <a:bodyPr/>
          <a:lstStyle/>
          <a:p>
            <a:r>
              <a:rPr lang="en-US" sz="6000" dirty="0">
                <a:latin typeface="Times New Roman" panose="02020603050405020304" pitchFamily="18" charset="0"/>
                <a:cs typeface="Times New Roman" panose="02020603050405020304" pitchFamily="18" charset="0"/>
              </a:rPr>
              <a:t>Support Services</a:t>
            </a:r>
          </a:p>
        </p:txBody>
      </p:sp>
      <p:sp>
        <p:nvSpPr>
          <p:cNvPr id="3" name="Content Placeholder 2"/>
          <p:cNvSpPr>
            <a:spLocks noGrp="1"/>
          </p:cNvSpPr>
          <p:nvPr>
            <p:ph idx="1"/>
          </p:nvPr>
        </p:nvSpPr>
        <p:spPr>
          <a:xfrm>
            <a:off x="549275" y="1091820"/>
            <a:ext cx="8042276" cy="5650173"/>
          </a:xfrm>
        </p:spPr>
        <p:txBody>
          <a:bodyPr>
            <a:noAutofit/>
          </a:bodyPr>
          <a:lstStyle/>
          <a:p>
            <a:r>
              <a:rPr lang="en-US" dirty="0">
                <a:latin typeface="Times New Roman" panose="02020603050405020304" pitchFamily="18" charset="0"/>
                <a:cs typeface="Times New Roman" panose="02020603050405020304" pitchFamily="18" charset="0"/>
              </a:rPr>
              <a:t>Writing Centers</a:t>
            </a:r>
          </a:p>
          <a:p>
            <a:r>
              <a:rPr lang="en-US" dirty="0">
                <a:latin typeface="Times New Roman" panose="02020603050405020304" pitchFamily="18" charset="0"/>
                <a:cs typeface="Times New Roman" panose="02020603050405020304" pitchFamily="18" charset="0"/>
              </a:rPr>
              <a:t>Tutoring Centers</a:t>
            </a:r>
          </a:p>
          <a:p>
            <a:r>
              <a:rPr lang="en-US" dirty="0">
                <a:latin typeface="Times New Roman" panose="02020603050405020304" pitchFamily="18" charset="0"/>
                <a:cs typeface="Times New Roman" panose="02020603050405020304" pitchFamily="18" charset="0"/>
              </a:rPr>
              <a:t>Library</a:t>
            </a:r>
          </a:p>
          <a:p>
            <a:r>
              <a:rPr lang="en-US" dirty="0">
                <a:latin typeface="Times New Roman" panose="02020603050405020304" pitchFamily="18" charset="0"/>
                <a:cs typeface="Times New Roman" panose="02020603050405020304" pitchFamily="18" charset="0"/>
              </a:rPr>
              <a:t>Mentoring Counseling</a:t>
            </a:r>
          </a:p>
          <a:p>
            <a:r>
              <a:rPr lang="en-US" dirty="0">
                <a:latin typeface="Times New Roman" panose="02020603050405020304" pitchFamily="18" charset="0"/>
                <a:cs typeface="Times New Roman" panose="02020603050405020304" pitchFamily="18" charset="0"/>
              </a:rPr>
              <a:t>Academic Counseling</a:t>
            </a:r>
          </a:p>
          <a:p>
            <a:r>
              <a:rPr lang="en-US" dirty="0">
                <a:latin typeface="Times New Roman" panose="02020603050405020304" pitchFamily="18" charset="0"/>
                <a:cs typeface="Times New Roman" panose="02020603050405020304" pitchFamily="18" charset="0"/>
              </a:rPr>
              <a:t>Computer Labs</a:t>
            </a:r>
          </a:p>
          <a:p>
            <a:r>
              <a:rPr lang="en-US" dirty="0">
                <a:latin typeface="Times New Roman" panose="02020603050405020304" pitchFamily="18" charset="0"/>
                <a:cs typeface="Times New Roman" panose="02020603050405020304" pitchFamily="18" charset="0"/>
              </a:rPr>
              <a:t>Supplemental Instruction</a:t>
            </a:r>
          </a:p>
          <a:p>
            <a:r>
              <a:rPr lang="en-US" dirty="0">
                <a:latin typeface="Times New Roman" panose="02020603050405020304" pitchFamily="18" charset="0"/>
                <a:cs typeface="Times New Roman" panose="02020603050405020304" pitchFamily="18" charset="0"/>
              </a:rPr>
              <a:t>Academic Coaching</a:t>
            </a:r>
          </a:p>
          <a:p>
            <a:r>
              <a:rPr lang="en-US" dirty="0">
                <a:latin typeface="Times New Roman" panose="02020603050405020304" pitchFamily="18" charset="0"/>
                <a:cs typeface="Times New Roman" panose="02020603050405020304" pitchFamily="18" charset="0"/>
              </a:rPr>
              <a:t>Student Health / Counseling Center</a:t>
            </a:r>
          </a:p>
        </p:txBody>
      </p:sp>
      <p:pic>
        <p:nvPicPr>
          <p:cNvPr id="4" name="Picture 3" descr="http://www.ied.edu.hk/sao/wp-content/uploads/2014/06/6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7912" y="2612017"/>
            <a:ext cx="3226274" cy="2609780"/>
          </a:xfrm>
          <a:prstGeom prst="rect">
            <a:avLst/>
          </a:prstGeom>
          <a:noFill/>
          <a:ln>
            <a:noFill/>
          </a:ln>
        </p:spPr>
      </p:pic>
    </p:spTree>
    <p:extLst>
      <p:ext uri="{BB962C8B-B14F-4D97-AF65-F5344CB8AC3E}">
        <p14:creationId xmlns:p14="http://schemas.microsoft.com/office/powerpoint/2010/main" val="40628570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fade">
                                      <p:cBhvr>
                                        <p:cTn id="75" dur="1000"/>
                                        <p:tgtEl>
                                          <p:spTgt spid="3">
                                            <p:txEl>
                                              <p:pRg st="8" end="8"/>
                                            </p:txEl>
                                          </p:spTgt>
                                        </p:tgtEl>
                                      </p:cBhvr>
                                    </p:animEffect>
                                    <p:anim calcmode="lin" valueType="num">
                                      <p:cBhvr>
                                        <p:cTn id="7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789463"/>
          </a:xfrm>
        </p:spPr>
        <p:txBody>
          <a:bodyPr/>
          <a:lstStyle/>
          <a:p>
            <a:r>
              <a:rPr lang="en-US" sz="6000" dirty="0">
                <a:latin typeface="Times New Roman" panose="02020603050405020304" pitchFamily="18" charset="0"/>
                <a:cs typeface="Times New Roman" panose="02020603050405020304" pitchFamily="18" charset="0"/>
              </a:rPr>
              <a:t>Reflection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Critical Thinking</a:t>
            </a:r>
          </a:p>
        </p:txBody>
      </p:sp>
      <p:sp>
        <p:nvSpPr>
          <p:cNvPr id="3" name="Content Placeholder 2"/>
          <p:cNvSpPr>
            <a:spLocks noGrp="1"/>
          </p:cNvSpPr>
          <p:nvPr>
            <p:ph idx="1"/>
          </p:nvPr>
        </p:nvSpPr>
        <p:spPr>
          <a:xfrm>
            <a:off x="549275" y="1897037"/>
            <a:ext cx="8042276" cy="4046563"/>
          </a:xfrm>
        </p:spPr>
        <p:txBody>
          <a:bodyPr/>
          <a:lstStyle/>
          <a:p>
            <a:r>
              <a:rPr lang="en-US" dirty="0">
                <a:latin typeface="Times New Roman" panose="02020603050405020304" pitchFamily="18" charset="0"/>
                <a:cs typeface="Times New Roman" panose="02020603050405020304" pitchFamily="18" charset="0"/>
              </a:rPr>
              <a:t>Traditional adult learners rely on the teacher to tell them what, how, and when to learn</a:t>
            </a:r>
          </a:p>
          <a:p>
            <a:r>
              <a:rPr lang="en-US" dirty="0">
                <a:latin typeface="Times New Roman" panose="02020603050405020304" pitchFamily="18" charset="0"/>
                <a:cs typeface="Times New Roman" panose="02020603050405020304" pitchFamily="18" charset="0"/>
              </a:rPr>
              <a:t>Little to no room for reflection and application to life experiences</a:t>
            </a:r>
          </a:p>
          <a:p>
            <a:r>
              <a:rPr lang="en-US" dirty="0">
                <a:latin typeface="Times New Roman" panose="02020603050405020304" pitchFamily="18" charset="0"/>
                <a:cs typeface="Times New Roman" panose="02020603050405020304" pitchFamily="18" charset="0"/>
              </a:rPr>
              <a:t>No critical thinking components</a:t>
            </a:r>
          </a:p>
          <a:p>
            <a:endParaRPr lang="en-US" dirty="0">
              <a:latin typeface="Times New Roman" panose="02020603050405020304" pitchFamily="18" charset="0"/>
              <a:cs typeface="Times New Roman" panose="02020603050405020304" pitchFamily="18" charset="0"/>
            </a:endParaRPr>
          </a:p>
        </p:txBody>
      </p:sp>
      <p:pic>
        <p:nvPicPr>
          <p:cNvPr id="4" name="Picture 3" descr="thinkinggirl"/>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84139" y="3565121"/>
            <a:ext cx="3107412" cy="2917565"/>
          </a:xfrm>
          <a:prstGeom prst="rect">
            <a:avLst/>
          </a:prstGeom>
          <a:noFill/>
          <a:ln>
            <a:noFill/>
          </a:ln>
        </p:spPr>
      </p:pic>
    </p:spTree>
    <p:extLst>
      <p:ext uri="{BB962C8B-B14F-4D97-AF65-F5344CB8AC3E}">
        <p14:creationId xmlns:p14="http://schemas.microsoft.com/office/powerpoint/2010/main" val="2812336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22921" y="1523999"/>
            <a:ext cx="6498158" cy="2365613"/>
          </a:xfrm>
        </p:spPr>
        <p:txBody>
          <a:bodyPr/>
          <a:lstStyle/>
          <a:p>
            <a:r>
              <a:rPr lang="en-US" sz="7200" dirty="0">
                <a:latin typeface="Times New Roman" panose="02020603050405020304" pitchFamily="18" charset="0"/>
                <a:cs typeface="Times New Roman" panose="02020603050405020304" pitchFamily="18" charset="0"/>
              </a:rPr>
              <a:t>Non-Traditional</a:t>
            </a:r>
            <a:br>
              <a:rPr lang="en-US" sz="7200" dirty="0">
                <a:latin typeface="Times New Roman" panose="02020603050405020304" pitchFamily="18" charset="0"/>
                <a:cs typeface="Times New Roman" panose="02020603050405020304" pitchFamily="18" charset="0"/>
              </a:rPr>
            </a:br>
            <a:r>
              <a:rPr lang="en-US" sz="7200" dirty="0">
                <a:latin typeface="Times New Roman" panose="02020603050405020304" pitchFamily="18" charset="0"/>
                <a:cs typeface="Times New Roman" panose="02020603050405020304" pitchFamily="18" charset="0"/>
              </a:rPr>
              <a:t>Models</a:t>
            </a:r>
          </a:p>
        </p:txBody>
      </p:sp>
    </p:spTree>
    <p:extLst>
      <p:ext uri="{BB962C8B-B14F-4D97-AF65-F5344CB8AC3E}">
        <p14:creationId xmlns:p14="http://schemas.microsoft.com/office/powerpoint/2010/main" val="35438247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762167"/>
          </a:xfrm>
        </p:spPr>
        <p:txBody>
          <a:bodyPr/>
          <a:lstStyle/>
          <a:p>
            <a:r>
              <a:rPr lang="en-US" sz="6000" dirty="0">
                <a:latin typeface="Times New Roman" panose="02020603050405020304" pitchFamily="18" charset="0"/>
                <a:cs typeface="Times New Roman" panose="02020603050405020304" pitchFamily="18" charset="0"/>
              </a:rPr>
              <a:t>Characteristics of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Adult Learners</a:t>
            </a:r>
          </a:p>
        </p:txBody>
      </p:sp>
      <p:sp>
        <p:nvSpPr>
          <p:cNvPr id="3" name="Content Placeholder 2"/>
          <p:cNvSpPr>
            <a:spLocks noGrp="1"/>
          </p:cNvSpPr>
          <p:nvPr>
            <p:ph idx="1"/>
          </p:nvPr>
        </p:nvSpPr>
        <p:spPr>
          <a:xfrm>
            <a:off x="549275" y="1869741"/>
            <a:ext cx="8042276" cy="4585650"/>
          </a:xfrm>
        </p:spPr>
        <p:txBody>
          <a:bodyPr>
            <a:normAutofit lnSpcReduction="10000"/>
          </a:bodyPr>
          <a:lstStyle/>
          <a:p>
            <a:r>
              <a:rPr lang="en-US" dirty="0">
                <a:latin typeface="Times New Roman" panose="02020603050405020304" pitchFamily="18" charset="0"/>
                <a:cs typeface="Times New Roman" panose="02020603050405020304" pitchFamily="18" charset="0"/>
              </a:rPr>
              <a:t>Ages 17 - Adulthood</a:t>
            </a:r>
          </a:p>
          <a:p>
            <a:r>
              <a:rPr lang="en-US" dirty="0">
                <a:latin typeface="Times New Roman" panose="02020603050405020304" pitchFamily="18" charset="0"/>
                <a:cs typeface="Times New Roman" panose="02020603050405020304" pitchFamily="18" charset="0"/>
              </a:rPr>
              <a:t>Learning is a collaborative process between teachers and students</a:t>
            </a:r>
          </a:p>
          <a:p>
            <a:r>
              <a:rPr lang="en-US" dirty="0">
                <a:latin typeface="Times New Roman" panose="02020603050405020304" pitchFamily="18" charset="0"/>
                <a:cs typeface="Times New Roman" panose="02020603050405020304" pitchFamily="18" charset="0"/>
              </a:rPr>
              <a:t>Students are self-directed </a:t>
            </a:r>
          </a:p>
          <a:p>
            <a:r>
              <a:rPr lang="en-US" dirty="0">
                <a:latin typeface="Times New Roman" panose="02020603050405020304" pitchFamily="18" charset="0"/>
                <a:cs typeface="Times New Roman" panose="02020603050405020304" pitchFamily="18" charset="0"/>
              </a:rPr>
              <a:t>Students apply their experiences to enrich their learning process</a:t>
            </a:r>
          </a:p>
          <a:p>
            <a:r>
              <a:rPr lang="en-US" dirty="0">
                <a:latin typeface="Times New Roman" panose="02020603050405020304" pitchFamily="18" charset="0"/>
                <a:cs typeface="Times New Roman" panose="02020603050405020304" pitchFamily="18" charset="0"/>
              </a:rPr>
              <a:t>Communication is two-way</a:t>
            </a:r>
          </a:p>
          <a:p>
            <a:r>
              <a:rPr lang="en-US" dirty="0">
                <a:latin typeface="Times New Roman" panose="02020603050405020304" pitchFamily="18" charset="0"/>
                <a:cs typeface="Times New Roman" panose="02020603050405020304" pitchFamily="18" charset="0"/>
              </a:rPr>
              <a:t>Students are motivated to learn primarily through internal pressures</a:t>
            </a:r>
          </a:p>
          <a:p>
            <a:endParaRPr lang="en-US" dirty="0"/>
          </a:p>
        </p:txBody>
      </p:sp>
    </p:spTree>
    <p:extLst>
      <p:ext uri="{BB962C8B-B14F-4D97-AF65-F5344CB8AC3E}">
        <p14:creationId xmlns:p14="http://schemas.microsoft.com/office/powerpoint/2010/main" val="105306826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6949"/>
          </a:xfrm>
        </p:spPr>
        <p:txBody>
          <a:bodyPr/>
          <a:lstStyle/>
          <a:p>
            <a:r>
              <a:rPr lang="en-US" sz="6000" dirty="0">
                <a:latin typeface="Times New Roman" panose="02020603050405020304" pitchFamily="18" charset="0"/>
                <a:cs typeface="Times New Roman" panose="02020603050405020304" pitchFamily="18" charset="0"/>
              </a:rPr>
              <a:t>Instructional Strategies</a:t>
            </a:r>
          </a:p>
        </p:txBody>
      </p:sp>
      <p:sp>
        <p:nvSpPr>
          <p:cNvPr id="3" name="Content Placeholder 2"/>
          <p:cNvSpPr>
            <a:spLocks noGrp="1"/>
          </p:cNvSpPr>
          <p:nvPr>
            <p:ph idx="1"/>
          </p:nvPr>
        </p:nvSpPr>
        <p:spPr>
          <a:xfrm>
            <a:off x="549275" y="1351128"/>
            <a:ext cx="8042276" cy="4592473"/>
          </a:xfrm>
        </p:spPr>
        <p:txBody>
          <a:bodyPr/>
          <a:lstStyle/>
          <a:p>
            <a:r>
              <a:rPr lang="en-US" dirty="0">
                <a:latin typeface="Times New Roman" panose="02020603050405020304" pitchFamily="18" charset="0"/>
                <a:cs typeface="Times New Roman" panose="02020603050405020304" pitchFamily="18" charset="0"/>
              </a:rPr>
              <a:t>Case-Based Learning or Case Method Teaching</a:t>
            </a:r>
          </a:p>
          <a:p>
            <a:r>
              <a:rPr lang="en-US" dirty="0">
                <a:latin typeface="Times New Roman" panose="02020603050405020304" pitchFamily="18" charset="0"/>
                <a:cs typeface="Times New Roman" panose="02020603050405020304" pitchFamily="18" charset="0"/>
              </a:rPr>
              <a:t>Discussion Questions</a:t>
            </a:r>
          </a:p>
          <a:p>
            <a:r>
              <a:rPr lang="en-US" dirty="0">
                <a:latin typeface="Times New Roman" panose="02020603050405020304" pitchFamily="18" charset="0"/>
                <a:cs typeface="Times New Roman" panose="02020603050405020304" pitchFamily="18" charset="0"/>
              </a:rPr>
              <a:t>Debate</a:t>
            </a:r>
          </a:p>
          <a:p>
            <a:r>
              <a:rPr lang="en-US" dirty="0">
                <a:latin typeface="Times New Roman" panose="02020603050405020304" pitchFamily="18" charset="0"/>
                <a:cs typeface="Times New Roman" panose="02020603050405020304" pitchFamily="18" charset="0"/>
              </a:rPr>
              <a:t>Quizzes and Exams</a:t>
            </a:r>
          </a:p>
          <a:p>
            <a:r>
              <a:rPr lang="en-US" dirty="0">
                <a:latin typeface="Times New Roman" panose="02020603050405020304" pitchFamily="18" charset="0"/>
                <a:cs typeface="Times New Roman" panose="02020603050405020304" pitchFamily="18" charset="0"/>
              </a:rPr>
              <a:t>Jig Saw</a:t>
            </a:r>
          </a:p>
          <a:p>
            <a:r>
              <a:rPr lang="en-US" dirty="0">
                <a:latin typeface="Times New Roman" panose="02020603050405020304" pitchFamily="18" charset="0"/>
                <a:cs typeface="Times New Roman" panose="02020603050405020304" pitchFamily="18" charset="0"/>
              </a:rPr>
              <a:t>Peer Instruction</a:t>
            </a:r>
          </a:p>
          <a:p>
            <a:r>
              <a:rPr lang="en-US" dirty="0">
                <a:latin typeface="Times New Roman" panose="02020603050405020304" pitchFamily="18" charset="0"/>
                <a:cs typeface="Times New Roman" panose="02020603050405020304" pitchFamily="18" charset="0"/>
              </a:rPr>
              <a:t>Problem-Based Learning</a:t>
            </a:r>
          </a:p>
        </p:txBody>
      </p:sp>
    </p:spTree>
    <p:extLst>
      <p:ext uri="{BB962C8B-B14F-4D97-AF65-F5344CB8AC3E}">
        <p14:creationId xmlns:p14="http://schemas.microsoft.com/office/powerpoint/2010/main" val="31522636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016226"/>
          </a:xfrm>
        </p:spPr>
        <p:txBody>
          <a:bodyPr/>
          <a:lstStyle/>
          <a:p>
            <a:r>
              <a:rPr lang="en-US" sz="6000" dirty="0">
                <a:latin typeface="Times New Roman" panose="02020603050405020304" pitchFamily="18" charset="0"/>
                <a:cs typeface="Times New Roman" panose="02020603050405020304" pitchFamily="18" charset="0"/>
              </a:rPr>
              <a:t>Application</a:t>
            </a:r>
          </a:p>
        </p:txBody>
      </p:sp>
      <p:sp>
        <p:nvSpPr>
          <p:cNvPr id="4" name="Text Placeholder 3"/>
          <p:cNvSpPr>
            <a:spLocks noGrp="1"/>
          </p:cNvSpPr>
          <p:nvPr>
            <p:ph type="body" idx="1"/>
          </p:nvPr>
        </p:nvSpPr>
        <p:spPr/>
        <p:txBody>
          <a:bodyPr/>
          <a:lstStyle/>
          <a:p>
            <a:r>
              <a:rPr lang="en-US" sz="3200" dirty="0">
                <a:latin typeface="Times New Roman" panose="02020603050405020304" pitchFamily="18" charset="0"/>
                <a:cs typeface="Times New Roman" panose="02020603050405020304" pitchFamily="18" charset="0"/>
              </a:rPr>
              <a:t>Rationale for </a:t>
            </a:r>
          </a:p>
          <a:p>
            <a:r>
              <a:rPr lang="en-US" sz="3200" dirty="0">
                <a:latin typeface="Times New Roman" panose="02020603050405020304" pitchFamily="18" charset="0"/>
                <a:cs typeface="Times New Roman" panose="02020603050405020304" pitchFamily="18" charset="0"/>
              </a:rPr>
              <a:t>Model Selection</a:t>
            </a:r>
          </a:p>
        </p:txBody>
      </p:sp>
      <p:sp>
        <p:nvSpPr>
          <p:cNvPr id="5" name="Content Placeholder 4"/>
          <p:cNvSpPr>
            <a:spLocks noGrp="1"/>
          </p:cNvSpPr>
          <p:nvPr>
            <p:ph sz="half" idx="2"/>
          </p:nvPr>
        </p:nvSpPr>
        <p:spPr>
          <a:xfrm>
            <a:off x="549274" y="2347415"/>
            <a:ext cx="4201796" cy="3596185"/>
          </a:xfrm>
        </p:spPr>
        <p:txBody>
          <a:bodyPr>
            <a:noAutofit/>
          </a:bodyPr>
          <a:lstStyle/>
          <a:p>
            <a:r>
              <a:rPr lang="en-US" sz="2400" dirty="0">
                <a:latin typeface="Times New Roman" panose="02020603050405020304" pitchFamily="18" charset="0"/>
                <a:cs typeface="Times New Roman" panose="02020603050405020304" pitchFamily="18" charset="0"/>
              </a:rPr>
              <a:t>Used for a more specialized audience or learning environment</a:t>
            </a:r>
          </a:p>
          <a:p>
            <a:r>
              <a:rPr lang="en-US" sz="2400" dirty="0">
                <a:latin typeface="Times New Roman" panose="02020603050405020304" pitchFamily="18" charset="0"/>
                <a:cs typeface="Times New Roman" panose="02020603050405020304" pitchFamily="18" charset="0"/>
              </a:rPr>
              <a:t>Flexible </a:t>
            </a:r>
          </a:p>
          <a:p>
            <a:r>
              <a:rPr lang="en-US" sz="2400" dirty="0">
                <a:latin typeface="Times New Roman" panose="02020603050405020304" pitchFamily="18" charset="0"/>
                <a:cs typeface="Times New Roman" panose="02020603050405020304" pitchFamily="18" charset="0"/>
              </a:rPr>
              <a:t>More specialized to specific learning topics</a:t>
            </a:r>
          </a:p>
          <a:p>
            <a:r>
              <a:rPr lang="en-US" sz="2400" dirty="0">
                <a:latin typeface="Times New Roman" panose="02020603050405020304" pitchFamily="18" charset="0"/>
                <a:cs typeface="Times New Roman" panose="02020603050405020304" pitchFamily="18" charset="0"/>
              </a:rPr>
              <a:t>May be more appealing and give better results for learner</a:t>
            </a:r>
          </a:p>
        </p:txBody>
      </p:sp>
      <p:sp>
        <p:nvSpPr>
          <p:cNvPr id="6" name="Text Placeholder 5"/>
          <p:cNvSpPr>
            <a:spLocks noGrp="1"/>
          </p:cNvSpPr>
          <p:nvPr>
            <p:ph type="body" sz="quarter" idx="3"/>
          </p:nvPr>
        </p:nvSpPr>
        <p:spPr>
          <a:xfrm>
            <a:off x="4751070" y="1453224"/>
            <a:ext cx="3840480" cy="580857"/>
          </a:xfrm>
        </p:spPr>
        <p:txBody>
          <a:bodyPr/>
          <a:lstStyle/>
          <a:p>
            <a:r>
              <a:rPr lang="en-US" sz="3200" dirty="0">
                <a:latin typeface="Times New Roman" panose="02020603050405020304" pitchFamily="18" charset="0"/>
                <a:cs typeface="Times New Roman" panose="02020603050405020304" pitchFamily="18" charset="0"/>
              </a:rPr>
              <a:t>Application for Use </a:t>
            </a:r>
          </a:p>
        </p:txBody>
      </p:sp>
      <p:sp>
        <p:nvSpPr>
          <p:cNvPr id="7" name="Content Placeholder 6"/>
          <p:cNvSpPr>
            <a:spLocks noGrp="1"/>
          </p:cNvSpPr>
          <p:nvPr>
            <p:ph sz="quarter" idx="4"/>
          </p:nvPr>
        </p:nvSpPr>
        <p:spPr>
          <a:xfrm>
            <a:off x="4751070" y="2347415"/>
            <a:ext cx="4174566" cy="3596185"/>
          </a:xfrm>
        </p:spPr>
        <p:txBody>
          <a:bodyPr>
            <a:normAutofit/>
          </a:bodyPr>
          <a:lstStyle/>
          <a:p>
            <a:r>
              <a:rPr lang="en-US" sz="2400" dirty="0">
                <a:latin typeface="Times New Roman" panose="02020603050405020304" pitchFamily="18" charset="0"/>
                <a:cs typeface="Times New Roman" panose="02020603050405020304" pitchFamily="18" charset="0"/>
              </a:rPr>
              <a:t>Various reasons why non-traditional model is more effective</a:t>
            </a:r>
          </a:p>
          <a:p>
            <a:r>
              <a:rPr lang="en-US" sz="2400" dirty="0">
                <a:latin typeface="Times New Roman" panose="02020603050405020304" pitchFamily="18" charset="0"/>
                <a:cs typeface="Times New Roman" panose="02020603050405020304" pitchFamily="18" charset="0"/>
              </a:rPr>
              <a:t>Adult Learning</a:t>
            </a:r>
          </a:p>
          <a:p>
            <a:r>
              <a:rPr lang="en-US" sz="2400" dirty="0">
                <a:latin typeface="Times New Roman" panose="02020603050405020304" pitchFamily="18" charset="0"/>
                <a:cs typeface="Times New Roman" panose="02020603050405020304" pitchFamily="18" charset="0"/>
              </a:rPr>
              <a:t>Online Learning</a:t>
            </a:r>
          </a:p>
          <a:p>
            <a:r>
              <a:rPr lang="en-US" sz="2400" dirty="0">
                <a:latin typeface="Times New Roman" panose="02020603050405020304" pitchFamily="18" charset="0"/>
                <a:cs typeface="Times New Roman" panose="02020603050405020304" pitchFamily="18" charset="0"/>
              </a:rPr>
              <a:t>Goal Oriented Training</a:t>
            </a:r>
          </a:p>
        </p:txBody>
      </p:sp>
    </p:spTree>
    <p:extLst>
      <p:ext uri="{BB962C8B-B14F-4D97-AF65-F5344CB8AC3E}">
        <p14:creationId xmlns:p14="http://schemas.microsoft.com/office/powerpoint/2010/main" val="15399531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1000"/>
                                        <p:tgtEl>
                                          <p:spTgt spid="5">
                                            <p:txEl>
                                              <p:pRg st="0" end="0"/>
                                            </p:txEl>
                                          </p:spTgt>
                                        </p:tgtEl>
                                      </p:cBhvr>
                                    </p:animEffect>
                                    <p:anim calcmode="lin" valueType="num">
                                      <p:cBhvr>
                                        <p:cTn id="3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fade">
                                      <p:cBhvr>
                                        <p:cTn id="39" dur="1000"/>
                                        <p:tgtEl>
                                          <p:spTgt spid="5">
                                            <p:txEl>
                                              <p:pRg st="1" end="1"/>
                                            </p:txEl>
                                          </p:spTgt>
                                        </p:tgtEl>
                                      </p:cBhvr>
                                    </p:animEffect>
                                    <p:anim calcmode="lin" valueType="num">
                                      <p:cBhvr>
                                        <p:cTn id="4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xEl>
                                              <p:pRg st="2" end="2"/>
                                            </p:txEl>
                                          </p:spTgt>
                                        </p:tgtEl>
                                        <p:attrNameLst>
                                          <p:attrName>style.visibility</p:attrName>
                                        </p:attrNameLst>
                                      </p:cBhvr>
                                      <p:to>
                                        <p:strVal val="visible"/>
                                      </p:to>
                                    </p:set>
                                    <p:animEffect transition="in" filter="fade">
                                      <p:cBhvr>
                                        <p:cTn id="46" dur="1000"/>
                                        <p:tgtEl>
                                          <p:spTgt spid="5">
                                            <p:txEl>
                                              <p:pRg st="2" end="2"/>
                                            </p:txEl>
                                          </p:spTgt>
                                        </p:tgtEl>
                                      </p:cBhvr>
                                    </p:animEffect>
                                    <p:anim calcmode="lin" valueType="num">
                                      <p:cBhvr>
                                        <p:cTn id="4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animEffect transition="in" filter="fade">
                                      <p:cBhvr>
                                        <p:cTn id="53" dur="1000"/>
                                        <p:tgtEl>
                                          <p:spTgt spid="5">
                                            <p:txEl>
                                              <p:pRg st="3" end="3"/>
                                            </p:txEl>
                                          </p:spTgt>
                                        </p:tgtEl>
                                      </p:cBhvr>
                                    </p:animEffect>
                                    <p:anim calcmode="lin" valueType="num">
                                      <p:cBhvr>
                                        <p:cTn id="5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7">
                                            <p:txEl>
                                              <p:pRg st="0" end="0"/>
                                            </p:txEl>
                                          </p:spTgt>
                                        </p:tgtEl>
                                        <p:attrNameLst>
                                          <p:attrName>style.visibility</p:attrName>
                                        </p:attrNameLst>
                                      </p:cBhvr>
                                      <p:to>
                                        <p:strVal val="visible"/>
                                      </p:to>
                                    </p:set>
                                    <p:animEffect transition="in" filter="fade">
                                      <p:cBhvr>
                                        <p:cTn id="60" dur="1000"/>
                                        <p:tgtEl>
                                          <p:spTgt spid="7">
                                            <p:txEl>
                                              <p:pRg st="0" end="0"/>
                                            </p:txEl>
                                          </p:spTgt>
                                        </p:tgtEl>
                                      </p:cBhvr>
                                    </p:animEffect>
                                    <p:anim calcmode="lin" valueType="num">
                                      <p:cBhvr>
                                        <p:cTn id="6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7">
                                            <p:txEl>
                                              <p:pRg st="1" end="1"/>
                                            </p:txEl>
                                          </p:spTgt>
                                        </p:tgtEl>
                                        <p:attrNameLst>
                                          <p:attrName>style.visibility</p:attrName>
                                        </p:attrNameLst>
                                      </p:cBhvr>
                                      <p:to>
                                        <p:strVal val="visible"/>
                                      </p:to>
                                    </p:set>
                                    <p:animEffect transition="in" filter="fade">
                                      <p:cBhvr>
                                        <p:cTn id="67" dur="1000"/>
                                        <p:tgtEl>
                                          <p:spTgt spid="7">
                                            <p:txEl>
                                              <p:pRg st="1" end="1"/>
                                            </p:txEl>
                                          </p:spTgt>
                                        </p:tgtEl>
                                      </p:cBhvr>
                                    </p:animEffect>
                                    <p:anim calcmode="lin" valueType="num">
                                      <p:cBhvr>
                                        <p:cTn id="6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7">
                                            <p:txEl>
                                              <p:pRg st="2" end="2"/>
                                            </p:txEl>
                                          </p:spTgt>
                                        </p:tgtEl>
                                        <p:attrNameLst>
                                          <p:attrName>style.visibility</p:attrName>
                                        </p:attrNameLst>
                                      </p:cBhvr>
                                      <p:to>
                                        <p:strVal val="visible"/>
                                      </p:to>
                                    </p:set>
                                    <p:animEffect transition="in" filter="fade">
                                      <p:cBhvr>
                                        <p:cTn id="74" dur="1000"/>
                                        <p:tgtEl>
                                          <p:spTgt spid="7">
                                            <p:txEl>
                                              <p:pRg st="2" end="2"/>
                                            </p:txEl>
                                          </p:spTgt>
                                        </p:tgtEl>
                                      </p:cBhvr>
                                    </p:animEffect>
                                    <p:anim calcmode="lin" valueType="num">
                                      <p:cBhvr>
                                        <p:cTn id="7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7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7">
                                            <p:txEl>
                                              <p:pRg st="3" end="3"/>
                                            </p:txEl>
                                          </p:spTgt>
                                        </p:tgtEl>
                                        <p:attrNameLst>
                                          <p:attrName>style.visibility</p:attrName>
                                        </p:attrNameLst>
                                      </p:cBhvr>
                                      <p:to>
                                        <p:strVal val="visible"/>
                                      </p:to>
                                    </p:set>
                                    <p:animEffect transition="in" filter="fade">
                                      <p:cBhvr>
                                        <p:cTn id="81" dur="1000"/>
                                        <p:tgtEl>
                                          <p:spTgt spid="7">
                                            <p:txEl>
                                              <p:pRg st="3" end="3"/>
                                            </p:txEl>
                                          </p:spTgt>
                                        </p:tgtEl>
                                      </p:cBhvr>
                                    </p:animEffect>
                                    <p:anim calcmode="lin" valueType="num">
                                      <p:cBhvr>
                                        <p:cTn id="8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8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P spid="6"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79779"/>
          </a:xfrm>
        </p:spPr>
        <p:txBody>
          <a:bodyPr/>
          <a:lstStyle/>
          <a:p>
            <a:r>
              <a:rPr lang="en-US" sz="6000" dirty="0">
                <a:latin typeface="Times New Roman" panose="02020603050405020304" pitchFamily="18" charset="0"/>
                <a:cs typeface="Times New Roman" panose="02020603050405020304" pitchFamily="18" charset="0"/>
              </a:rPr>
              <a:t>ARCS</a:t>
            </a:r>
          </a:p>
        </p:txBody>
      </p:sp>
      <p:pic>
        <p:nvPicPr>
          <p:cNvPr id="3" name="Picture 2"/>
          <p:cNvPicPr>
            <a:picLocks noChangeAspect="1"/>
          </p:cNvPicPr>
          <p:nvPr/>
        </p:nvPicPr>
        <p:blipFill rotWithShape="1">
          <a:blip r:embed="rId3"/>
          <a:srcRect l="49628" t="44738" r="20841" b="20097"/>
          <a:stretch/>
        </p:blipFill>
        <p:spPr>
          <a:xfrm>
            <a:off x="2065775" y="1618012"/>
            <a:ext cx="5009276" cy="4473695"/>
          </a:xfrm>
          <a:prstGeom prst="rect">
            <a:avLst/>
          </a:prstGeom>
        </p:spPr>
      </p:pic>
    </p:spTree>
    <p:extLst>
      <p:ext uri="{BB962C8B-B14F-4D97-AF65-F5344CB8AC3E}">
        <p14:creationId xmlns:p14="http://schemas.microsoft.com/office/powerpoint/2010/main" val="3628584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22829"/>
            <a:ext cx="8042276" cy="1774209"/>
          </a:xfrm>
        </p:spPr>
        <p:txBody>
          <a:bodyPr/>
          <a:lstStyle/>
          <a:p>
            <a:r>
              <a:rPr lang="en-US" sz="6000" dirty="0">
                <a:latin typeface="Times New Roman" panose="02020603050405020304" pitchFamily="18" charset="0"/>
                <a:cs typeface="Times New Roman" panose="02020603050405020304" pitchFamily="18" charset="0"/>
              </a:rPr>
              <a:t>Cathy Moore’s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Action Mapping</a:t>
            </a:r>
          </a:p>
        </p:txBody>
      </p:sp>
      <p:pic>
        <p:nvPicPr>
          <p:cNvPr id="3" name="Picture 2"/>
          <p:cNvPicPr>
            <a:picLocks noChangeAspect="1"/>
          </p:cNvPicPr>
          <p:nvPr/>
        </p:nvPicPr>
        <p:blipFill>
          <a:blip r:embed="rId3">
            <a:clrChange>
              <a:clrFrom>
                <a:srgbClr val="FFFFFF"/>
              </a:clrFrom>
              <a:clrTo>
                <a:srgbClr val="FFFFFF">
                  <a:alpha val="0"/>
                </a:srgbClr>
              </a:clrTo>
            </a:clrChange>
          </a:blip>
          <a:stretch>
            <a:fillRect/>
          </a:stretch>
        </p:blipFill>
        <p:spPr>
          <a:xfrm>
            <a:off x="1570038" y="2074840"/>
            <a:ext cx="6000750" cy="4305300"/>
          </a:xfrm>
          <a:prstGeom prst="rect">
            <a:avLst/>
          </a:prstGeom>
        </p:spPr>
      </p:pic>
    </p:spTree>
    <p:extLst>
      <p:ext uri="{BB962C8B-B14F-4D97-AF65-F5344CB8AC3E}">
        <p14:creationId xmlns:p14="http://schemas.microsoft.com/office/powerpoint/2010/main" val="721145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Andragogical Principles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180454"/>
              </p:ext>
            </p:extLst>
          </p:nvPr>
        </p:nvGraphicFramePr>
        <p:xfrm>
          <a:off x="272955" y="1600199"/>
          <a:ext cx="8598090" cy="4907280"/>
        </p:xfrm>
        <a:graphic>
          <a:graphicData uri="http://schemas.openxmlformats.org/drawingml/2006/table">
            <a:tbl>
              <a:tblPr firstRow="1" bandRow="1">
                <a:tableStyleId>{5C22544A-7EE6-4342-B048-85BDC9FD1C3A}</a:tableStyleId>
              </a:tblPr>
              <a:tblGrid>
                <a:gridCol w="4299045">
                  <a:extLst>
                    <a:ext uri="{9D8B030D-6E8A-4147-A177-3AD203B41FA5}">
                      <a16:colId xmlns:a16="http://schemas.microsoft.com/office/drawing/2014/main" val="20000"/>
                    </a:ext>
                  </a:extLst>
                </a:gridCol>
                <a:gridCol w="4299045">
                  <a:extLst>
                    <a:ext uri="{9D8B030D-6E8A-4147-A177-3AD203B41FA5}">
                      <a16:colId xmlns:a16="http://schemas.microsoft.com/office/drawing/2014/main" val="20001"/>
                    </a:ext>
                  </a:extLst>
                </a:gridCol>
              </a:tblGrid>
              <a:tr h="351431">
                <a:tc>
                  <a:txBody>
                    <a:bodyPr/>
                    <a:lstStyle/>
                    <a:p>
                      <a:pPr algn="ctr"/>
                      <a:r>
                        <a:rPr lang="en-US" sz="2000" dirty="0">
                          <a:latin typeface="Times New Roman" panose="02020603050405020304" pitchFamily="18" charset="0"/>
                          <a:cs typeface="Times New Roman" panose="02020603050405020304" pitchFamily="18" charset="0"/>
                        </a:rPr>
                        <a:t>ARCS Model</a:t>
                      </a:r>
                    </a:p>
                  </a:txBody>
                  <a:tcPr/>
                </a:tc>
                <a:tc>
                  <a:txBody>
                    <a:bodyPr/>
                    <a:lstStyle/>
                    <a:p>
                      <a:pPr algn="ctr"/>
                      <a:r>
                        <a:rPr lang="en-US" sz="2000" dirty="0">
                          <a:latin typeface="Times New Roman" panose="02020603050405020304" pitchFamily="18" charset="0"/>
                          <a:cs typeface="Times New Roman" panose="02020603050405020304" pitchFamily="18" charset="0"/>
                        </a:rPr>
                        <a:t>Cathy</a:t>
                      </a:r>
                      <a:r>
                        <a:rPr lang="en-US" sz="2000" baseline="0" dirty="0">
                          <a:latin typeface="Times New Roman" panose="02020603050405020304" pitchFamily="18" charset="0"/>
                          <a:cs typeface="Times New Roman" panose="02020603050405020304" pitchFamily="18" charset="0"/>
                        </a:rPr>
                        <a:t> Moore Action Mapping</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642907">
                <a:tc>
                  <a:txBody>
                    <a:bodyPr/>
                    <a:lstStyle/>
                    <a:p>
                      <a:r>
                        <a:rPr lang="en-US" sz="2000" dirty="0">
                          <a:latin typeface="Times New Roman" panose="02020603050405020304" pitchFamily="18" charset="0"/>
                          <a:cs typeface="Times New Roman" panose="02020603050405020304" pitchFamily="18" charset="0"/>
                        </a:rPr>
                        <a:t>Self-concept </a:t>
                      </a:r>
                    </a:p>
                    <a:p>
                      <a:r>
                        <a:rPr lang="en-US" sz="2000" dirty="0">
                          <a:latin typeface="Times New Roman" panose="02020603050405020304" pitchFamily="18" charset="0"/>
                          <a:cs typeface="Times New Roman" panose="02020603050405020304" pitchFamily="18" charset="0"/>
                        </a:rPr>
                        <a:t>(Attention)</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Experiences </a:t>
                      </a:r>
                    </a:p>
                    <a:p>
                      <a:r>
                        <a:rPr lang="en-US" sz="2000" dirty="0">
                          <a:latin typeface="Times New Roman" panose="02020603050405020304" pitchFamily="18" charset="0"/>
                          <a:cs typeface="Times New Roman" panose="02020603050405020304" pitchFamily="18" charset="0"/>
                        </a:rPr>
                        <a:t>(Design practice activities)</a:t>
                      </a:r>
                    </a:p>
                  </a:txBody>
                  <a:tcPr>
                    <a:solidFill>
                      <a:schemeClr val="bg2"/>
                    </a:solidFill>
                  </a:tcPr>
                </a:tc>
                <a:extLst>
                  <a:ext uri="{0D108BD9-81ED-4DB2-BD59-A6C34878D82A}">
                    <a16:rowId xmlns:a16="http://schemas.microsoft.com/office/drawing/2014/main" val="10001"/>
                  </a:ext>
                </a:extLst>
              </a:tr>
              <a:tr h="642907">
                <a:tc>
                  <a:txBody>
                    <a:bodyPr/>
                    <a:lstStyle/>
                    <a:p>
                      <a:r>
                        <a:rPr lang="en-US" sz="2000" dirty="0">
                          <a:latin typeface="Times New Roman" panose="02020603050405020304" pitchFamily="18" charset="0"/>
                          <a:cs typeface="Times New Roman" panose="02020603050405020304" pitchFamily="18" charset="0"/>
                        </a:rPr>
                        <a:t>Experiences </a:t>
                      </a:r>
                    </a:p>
                    <a:p>
                      <a:r>
                        <a:rPr lang="en-US" sz="2000" dirty="0">
                          <a:latin typeface="Times New Roman" panose="02020603050405020304" pitchFamily="18" charset="0"/>
                          <a:cs typeface="Times New Roman" panose="02020603050405020304" pitchFamily="18" charset="0"/>
                        </a:rPr>
                        <a:t>(Relevance)</a:t>
                      </a: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Readiness to learn </a:t>
                      </a:r>
                    </a:p>
                    <a:p>
                      <a:r>
                        <a:rPr lang="en-US" sz="2000" dirty="0">
                          <a:latin typeface="Times New Roman" panose="02020603050405020304" pitchFamily="18" charset="0"/>
                          <a:cs typeface="Times New Roman" panose="02020603050405020304" pitchFamily="18" charset="0"/>
                        </a:rPr>
                        <a:t>(Identify what people need to do and</a:t>
                      </a:r>
                    </a:p>
                    <a:p>
                      <a:r>
                        <a:rPr lang="en-US" sz="2000" dirty="0">
                          <a:latin typeface="Times New Roman" panose="02020603050405020304" pitchFamily="18" charset="0"/>
                          <a:cs typeface="Times New Roman" panose="02020603050405020304" pitchFamily="18" charset="0"/>
                        </a:rPr>
                        <a:t>                what people need to know)</a:t>
                      </a:r>
                    </a:p>
                  </a:txBody>
                  <a:tcPr>
                    <a:solidFill>
                      <a:schemeClr val="bg1"/>
                    </a:solidFill>
                  </a:tcPr>
                </a:tc>
                <a:extLst>
                  <a:ext uri="{0D108BD9-81ED-4DB2-BD59-A6C34878D82A}">
                    <a16:rowId xmlns:a16="http://schemas.microsoft.com/office/drawing/2014/main" val="10002"/>
                  </a:ext>
                </a:extLst>
              </a:tr>
              <a:tr h="642907">
                <a:tc>
                  <a:txBody>
                    <a:bodyPr/>
                    <a:lstStyle/>
                    <a:p>
                      <a:r>
                        <a:rPr lang="en-US" sz="2000" dirty="0">
                          <a:latin typeface="Times New Roman" panose="02020603050405020304" pitchFamily="18" charset="0"/>
                          <a:cs typeface="Times New Roman" panose="02020603050405020304" pitchFamily="18" charset="0"/>
                        </a:rPr>
                        <a:t>Readiness to learn </a:t>
                      </a:r>
                    </a:p>
                    <a:p>
                      <a:r>
                        <a:rPr lang="en-US" sz="2000" dirty="0">
                          <a:latin typeface="Times New Roman" panose="02020603050405020304" pitchFamily="18" charset="0"/>
                          <a:cs typeface="Times New Roman" panose="02020603050405020304" pitchFamily="18" charset="0"/>
                        </a:rPr>
                        <a:t>(Confidence and satisfaction)</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The need to know </a:t>
                      </a:r>
                    </a:p>
                    <a:p>
                      <a:r>
                        <a:rPr lang="en-US" sz="2000" dirty="0">
                          <a:latin typeface="Times New Roman" panose="02020603050405020304" pitchFamily="18" charset="0"/>
                          <a:cs typeface="Times New Roman" panose="02020603050405020304" pitchFamily="18" charset="0"/>
                        </a:rPr>
                        <a:t>(Identify what people need to do)</a:t>
                      </a:r>
                    </a:p>
                  </a:txBody>
                  <a:tcPr>
                    <a:solidFill>
                      <a:schemeClr val="bg2"/>
                    </a:solidFill>
                  </a:tcPr>
                </a:tc>
                <a:extLst>
                  <a:ext uri="{0D108BD9-81ED-4DB2-BD59-A6C34878D82A}">
                    <a16:rowId xmlns:a16="http://schemas.microsoft.com/office/drawing/2014/main" val="10003"/>
                  </a:ext>
                </a:extLst>
              </a:tr>
              <a:tr h="642907">
                <a:tc>
                  <a:txBody>
                    <a:bodyPr/>
                    <a:lstStyle/>
                    <a:p>
                      <a:r>
                        <a:rPr lang="en-US" sz="2000" dirty="0">
                          <a:latin typeface="Times New Roman" panose="02020603050405020304" pitchFamily="18" charset="0"/>
                          <a:cs typeface="Times New Roman" panose="02020603050405020304" pitchFamily="18" charset="0"/>
                        </a:rPr>
                        <a:t>Orientations to learn </a:t>
                      </a:r>
                    </a:p>
                    <a:p>
                      <a:r>
                        <a:rPr lang="en-US" sz="2000" dirty="0">
                          <a:latin typeface="Times New Roman" panose="02020603050405020304" pitchFamily="18" charset="0"/>
                          <a:cs typeface="Times New Roman" panose="02020603050405020304" pitchFamily="18" charset="0"/>
                        </a:rPr>
                        <a:t>(Relevance)</a:t>
                      </a:r>
                    </a:p>
                  </a:txBody>
                  <a:tcP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4"/>
                  </a:ext>
                </a:extLst>
              </a:tr>
              <a:tr h="642907">
                <a:tc>
                  <a:txBody>
                    <a:bodyPr/>
                    <a:lstStyle/>
                    <a:p>
                      <a:r>
                        <a:rPr lang="en-US" sz="2000" dirty="0">
                          <a:latin typeface="Times New Roman" panose="02020603050405020304" pitchFamily="18" charset="0"/>
                          <a:cs typeface="Times New Roman" panose="02020603050405020304" pitchFamily="18" charset="0"/>
                        </a:rPr>
                        <a:t>Motivation to learn </a:t>
                      </a:r>
                    </a:p>
                    <a:p>
                      <a:r>
                        <a:rPr lang="en-US" sz="2000" dirty="0">
                          <a:latin typeface="Times New Roman" panose="02020603050405020304" pitchFamily="18" charset="0"/>
                          <a:cs typeface="Times New Roman" panose="02020603050405020304" pitchFamily="18" charset="0"/>
                        </a:rPr>
                        <a:t>(Entire model)</a:t>
                      </a:r>
                    </a:p>
                  </a:txBody>
                  <a:tcPr>
                    <a:solidFill>
                      <a:schemeClr val="bg2"/>
                    </a:solidFill>
                  </a:tcPr>
                </a:tc>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10005"/>
                  </a:ext>
                </a:extLst>
              </a:tr>
              <a:tr h="642907">
                <a:tc>
                  <a:txBody>
                    <a:bodyPr/>
                    <a:lstStyle/>
                    <a:p>
                      <a:r>
                        <a:rPr lang="en-US" sz="2000" dirty="0">
                          <a:latin typeface="Times New Roman" panose="02020603050405020304" pitchFamily="18" charset="0"/>
                          <a:cs typeface="Times New Roman" panose="02020603050405020304" pitchFamily="18" charset="0"/>
                        </a:rPr>
                        <a:t>The need to</a:t>
                      </a:r>
                      <a:r>
                        <a:rPr lang="en-US" sz="2000" baseline="0" dirty="0">
                          <a:latin typeface="Times New Roman" panose="02020603050405020304" pitchFamily="18" charset="0"/>
                          <a:cs typeface="Times New Roman" panose="02020603050405020304" pitchFamily="18" charset="0"/>
                        </a:rPr>
                        <a:t> know </a:t>
                      </a:r>
                    </a:p>
                    <a:p>
                      <a:r>
                        <a:rPr lang="en-US" sz="2000" baseline="0" dirty="0">
                          <a:latin typeface="Times New Roman" panose="02020603050405020304" pitchFamily="18" charset="0"/>
                          <a:cs typeface="Times New Roman" panose="02020603050405020304" pitchFamily="18" charset="0"/>
                        </a:rPr>
                        <a:t>(Satisfaction)</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243094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549275" y="1600201"/>
            <a:ext cx="8042276" cy="2111990"/>
          </a:xfrm>
        </p:spPr>
        <p:txBody>
          <a:bodyPr/>
          <a:lstStyle/>
          <a:p>
            <a:r>
              <a:rPr lang="en-US" dirty="0">
                <a:latin typeface="Times New Roman" panose="02020603050405020304" pitchFamily="18" charset="0"/>
                <a:cs typeface="Times New Roman" panose="02020603050405020304" pitchFamily="18" charset="0"/>
              </a:rPr>
              <a:t>Two Models: Traditional and Non-Traditional models</a:t>
            </a:r>
          </a:p>
          <a:p>
            <a:r>
              <a:rPr lang="en-US" dirty="0">
                <a:latin typeface="Times New Roman" panose="02020603050405020304" pitchFamily="18" charset="0"/>
                <a:cs typeface="Times New Roman" panose="02020603050405020304" pitchFamily="18" charset="0"/>
              </a:rPr>
              <a:t>Instructional models and strategies explain the process of producing an instructional design to improve knowledge in adult learning</a:t>
            </a:r>
          </a:p>
          <a:p>
            <a:endParaRPr lang="en-US" dirty="0"/>
          </a:p>
        </p:txBody>
      </p:sp>
      <p:pic>
        <p:nvPicPr>
          <p:cNvPr id="4" name="Picture 3"/>
          <p:cNvPicPr>
            <a:picLocks noChangeAspect="1"/>
          </p:cNvPicPr>
          <p:nvPr/>
        </p:nvPicPr>
        <p:blipFill>
          <a:blip r:embed="rId2"/>
          <a:stretch>
            <a:fillRect/>
          </a:stretch>
        </p:blipFill>
        <p:spPr>
          <a:xfrm>
            <a:off x="4290751" y="3573198"/>
            <a:ext cx="3898900" cy="2082800"/>
          </a:xfrm>
          <a:prstGeom prst="rect">
            <a:avLst/>
          </a:prstGeom>
          <a:effectLst>
            <a:softEdge rad="152400"/>
          </a:effectLst>
        </p:spPr>
      </p:pic>
    </p:spTree>
    <p:extLst>
      <p:ext uri="{BB962C8B-B14F-4D97-AF65-F5344CB8AC3E}">
        <p14:creationId xmlns:p14="http://schemas.microsoft.com/office/powerpoint/2010/main" val="268678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93427"/>
          </a:xfrm>
        </p:spPr>
        <p:txBody>
          <a:bodyPr/>
          <a:lstStyle/>
          <a:p>
            <a:r>
              <a:rPr lang="en-US" sz="4800" dirty="0">
                <a:latin typeface="Times New Roman" panose="02020603050405020304" pitchFamily="18" charset="0"/>
                <a:cs typeface="Times New Roman" panose="02020603050405020304" pitchFamily="18" charset="0"/>
              </a:rPr>
              <a:t>Support Services</a:t>
            </a:r>
            <a:endParaRPr lang="en-US" dirty="0"/>
          </a:p>
        </p:txBody>
      </p:sp>
      <p:sp>
        <p:nvSpPr>
          <p:cNvPr id="3" name="Content Placeholder 2"/>
          <p:cNvSpPr>
            <a:spLocks noGrp="1"/>
          </p:cNvSpPr>
          <p:nvPr>
            <p:ph idx="1"/>
          </p:nvPr>
        </p:nvSpPr>
        <p:spPr>
          <a:xfrm>
            <a:off x="549275" y="1600201"/>
            <a:ext cx="3927191" cy="3326641"/>
          </a:xfrm>
        </p:spPr>
        <p:txBody>
          <a:bodyPr/>
          <a:lstStyle/>
          <a:p>
            <a:r>
              <a:rPr lang="en-US" dirty="0">
                <a:latin typeface="Times New Roman" panose="02020603050405020304" pitchFamily="18" charset="0"/>
                <a:cs typeface="Times New Roman" panose="02020603050405020304" pitchFamily="18" charset="0"/>
              </a:rPr>
              <a:t>Professors / Educators</a:t>
            </a:r>
          </a:p>
          <a:p>
            <a:r>
              <a:rPr lang="en-US" dirty="0">
                <a:latin typeface="Times New Roman" panose="02020603050405020304" pitchFamily="18" charset="0"/>
                <a:cs typeface="Times New Roman" panose="02020603050405020304" pitchFamily="18" charset="0"/>
              </a:rPr>
              <a:t>Academic Advisors</a:t>
            </a:r>
          </a:p>
          <a:p>
            <a:r>
              <a:rPr lang="en-US" dirty="0">
                <a:latin typeface="Times New Roman" panose="02020603050405020304" pitchFamily="18" charset="0"/>
                <a:cs typeface="Times New Roman" panose="02020603050405020304" pitchFamily="18" charset="0"/>
              </a:rPr>
              <a:t>Peer Collaboration</a:t>
            </a:r>
          </a:p>
          <a:p>
            <a:r>
              <a:rPr lang="en-US" dirty="0">
                <a:latin typeface="Times New Roman" panose="02020603050405020304" pitchFamily="18" charset="0"/>
                <a:cs typeface="Times New Roman" panose="02020603050405020304" pitchFamily="18" charset="0"/>
              </a:rPr>
              <a:t>Discussion Groups</a:t>
            </a:r>
          </a:p>
          <a:p>
            <a:r>
              <a:rPr lang="en-US" dirty="0">
                <a:latin typeface="Times New Roman" panose="02020603050405020304" pitchFamily="18" charset="0"/>
                <a:cs typeface="Times New Roman" panose="02020603050405020304" pitchFamily="18" charset="0"/>
              </a:rPr>
              <a:t>Professional Experiences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AutoShape 2" descr="Image result for picture of people helping each other"/>
          <p:cNvSpPr>
            <a:spLocks noChangeAspect="1" noChangeArrowheads="1"/>
          </p:cNvSpPr>
          <p:nvPr/>
        </p:nvSpPr>
        <p:spPr bwMode="auto">
          <a:xfrm>
            <a:off x="627513" y="33584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picture of people helping each oth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6" descr="Image result for picture of people helping each othe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7" name="Picture 6"/>
          <p:cNvPicPr>
            <a:picLocks noChangeAspect="1"/>
          </p:cNvPicPr>
          <p:nvPr/>
        </p:nvPicPr>
        <p:blipFill>
          <a:blip r:embed="rId3"/>
          <a:stretch>
            <a:fillRect/>
          </a:stretch>
        </p:blipFill>
        <p:spPr>
          <a:xfrm>
            <a:off x="4570413" y="2647665"/>
            <a:ext cx="3875964" cy="3316406"/>
          </a:xfrm>
          <a:prstGeom prst="rect">
            <a:avLst/>
          </a:prstGeom>
        </p:spPr>
      </p:pic>
    </p:spTree>
    <p:extLst>
      <p:ext uri="{BB962C8B-B14F-4D97-AF65-F5344CB8AC3E}">
        <p14:creationId xmlns:p14="http://schemas.microsoft.com/office/powerpoint/2010/main" val="2617105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857702"/>
          </a:xfrm>
        </p:spPr>
        <p:txBody>
          <a:bodyPr/>
          <a:lstStyle/>
          <a:p>
            <a:r>
              <a:rPr lang="en-US" sz="6000" dirty="0">
                <a:latin typeface="Times New Roman" panose="02020603050405020304" pitchFamily="18" charset="0"/>
                <a:cs typeface="Times New Roman" panose="02020603050405020304" pitchFamily="18" charset="0"/>
              </a:rPr>
              <a:t>Reflection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Critical Thinking</a:t>
            </a:r>
            <a:endParaRPr lang="en-US" sz="6000" dirty="0"/>
          </a:p>
        </p:txBody>
      </p:sp>
      <p:sp>
        <p:nvSpPr>
          <p:cNvPr id="3" name="Content Placeholder 2"/>
          <p:cNvSpPr>
            <a:spLocks noGrp="1"/>
          </p:cNvSpPr>
          <p:nvPr>
            <p:ph idx="1"/>
          </p:nvPr>
        </p:nvSpPr>
        <p:spPr>
          <a:xfrm>
            <a:off x="549275" y="2142698"/>
            <a:ext cx="5919764" cy="4490113"/>
          </a:xfrm>
        </p:spPr>
        <p:txBody>
          <a:bodyPr>
            <a:normAutofit/>
          </a:bodyPr>
          <a:lstStyle/>
          <a:p>
            <a:r>
              <a:rPr lang="en-US" dirty="0">
                <a:latin typeface="Times New Roman" panose="02020603050405020304" pitchFamily="18" charset="0"/>
                <a:cs typeface="Times New Roman" panose="02020603050405020304" pitchFamily="18" charset="0"/>
              </a:rPr>
              <a:t>Leads students through inquiry and evaluation </a:t>
            </a:r>
          </a:p>
          <a:p>
            <a:r>
              <a:rPr lang="en-US" dirty="0">
                <a:latin typeface="Times New Roman" panose="02020603050405020304" pitchFamily="18" charset="0"/>
                <a:cs typeface="Times New Roman" panose="02020603050405020304" pitchFamily="18" charset="0"/>
              </a:rPr>
              <a:t>Develops logical, analytical, and decision making skills</a:t>
            </a:r>
          </a:p>
          <a:p>
            <a:r>
              <a:rPr lang="en-US" dirty="0">
                <a:latin typeface="Times New Roman" panose="02020603050405020304" pitchFamily="18" charset="0"/>
                <a:cs typeface="Times New Roman" panose="02020603050405020304" pitchFamily="18" charset="0"/>
              </a:rPr>
              <a:t>Encourages problem solving and critical thinking</a:t>
            </a:r>
          </a:p>
        </p:txBody>
      </p:sp>
      <p:sp>
        <p:nvSpPr>
          <p:cNvPr id="4" name="AutoShape 2" descr="Image result for picture of light bul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picture of light bulb"/>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0" name="Picture 6" descr="https://encrypted-tbn0.gstatic.com/images?q=tbn:ANd9GcRGIxgrMqLJjmIjZ9B9s_WO4WEBd21i1hBsatO6U2cw5yddD0Qsa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1" y="3936832"/>
            <a:ext cx="1962150"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6136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30"/>
                                        </p:tgtEl>
                                        <p:attrNameLst>
                                          <p:attrName>style.visibility</p:attrName>
                                        </p:attrNameLst>
                                      </p:cBhvr>
                                      <p:to>
                                        <p:strVal val="visible"/>
                                      </p:to>
                                    </p:set>
                                    <p:animEffect transition="in" filter="randombar(horizontal)">
                                      <p:cBhvr>
                                        <p:cTn id="14" dur="500"/>
                                        <p:tgtEl>
                                          <p:spTgt spid="103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8836"/>
          </a:xfrm>
        </p:spPr>
        <p:txBody>
          <a:bodyPr/>
          <a:lstStyle/>
          <a:p>
            <a:r>
              <a:rPr lang="en-US" sz="6000" dirty="0">
                <a:latin typeface="Times New Roman" panose="02020603050405020304" pitchFamily="18" charset="0"/>
                <a:cs typeface="Times New Roman" panose="02020603050405020304" pitchFamily="18" charset="0"/>
              </a:rPr>
              <a:t>Conclusion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5851317"/>
              </p:ext>
            </p:extLst>
          </p:nvPr>
        </p:nvGraphicFramePr>
        <p:xfrm>
          <a:off x="549275" y="1146413"/>
          <a:ext cx="8042276" cy="4954136"/>
        </p:xfrm>
        <a:graphic>
          <a:graphicData uri="http://schemas.openxmlformats.org/drawingml/2006/table">
            <a:tbl>
              <a:tblPr firstRow="1" bandRow="1">
                <a:tableStyleId>{5C22544A-7EE6-4342-B048-85BDC9FD1C3A}</a:tableStyleId>
              </a:tblPr>
              <a:tblGrid>
                <a:gridCol w="4021138">
                  <a:extLst>
                    <a:ext uri="{9D8B030D-6E8A-4147-A177-3AD203B41FA5}">
                      <a16:colId xmlns:a16="http://schemas.microsoft.com/office/drawing/2014/main" val="20000"/>
                    </a:ext>
                  </a:extLst>
                </a:gridCol>
                <a:gridCol w="4021138">
                  <a:extLst>
                    <a:ext uri="{9D8B030D-6E8A-4147-A177-3AD203B41FA5}">
                      <a16:colId xmlns:a16="http://schemas.microsoft.com/office/drawing/2014/main" val="20001"/>
                    </a:ext>
                  </a:extLst>
                </a:gridCol>
              </a:tblGrid>
              <a:tr h="435161">
                <a:tc>
                  <a:txBody>
                    <a:bodyPr/>
                    <a:lstStyle/>
                    <a:p>
                      <a:pPr algn="ctr"/>
                      <a:r>
                        <a:rPr lang="en-US" sz="2000" dirty="0">
                          <a:latin typeface="Times New Roman" panose="02020603050405020304" pitchFamily="18" charset="0"/>
                          <a:cs typeface="Times New Roman" panose="02020603050405020304" pitchFamily="18" charset="0"/>
                        </a:rPr>
                        <a:t>Traditional Model </a:t>
                      </a:r>
                    </a:p>
                  </a:txBody>
                  <a:tcPr/>
                </a:tc>
                <a:tc>
                  <a:txBody>
                    <a:bodyPr/>
                    <a:lstStyle/>
                    <a:p>
                      <a:pPr algn="ctr"/>
                      <a:r>
                        <a:rPr lang="en-US" sz="2000" dirty="0">
                          <a:latin typeface="Times New Roman" panose="02020603050405020304" pitchFamily="18" charset="0"/>
                          <a:cs typeface="Times New Roman" panose="02020603050405020304" pitchFamily="18" charset="0"/>
                        </a:rPr>
                        <a:t>Non-Traditional Model</a:t>
                      </a:r>
                    </a:p>
                  </a:txBody>
                  <a:tcPr/>
                </a:tc>
                <a:extLst>
                  <a:ext uri="{0D108BD9-81ED-4DB2-BD59-A6C34878D82A}">
                    <a16:rowId xmlns:a16="http://schemas.microsoft.com/office/drawing/2014/main" val="10000"/>
                  </a:ext>
                </a:extLst>
              </a:tr>
              <a:tr h="1104638">
                <a:tc>
                  <a:txBody>
                    <a:bodyPr/>
                    <a:lstStyle/>
                    <a:p>
                      <a:r>
                        <a:rPr lang="en-US" sz="2000" dirty="0">
                          <a:ln>
                            <a:noFill/>
                          </a:ln>
                          <a:solidFill>
                            <a:schemeClr val="tx1">
                              <a:lumMod val="95000"/>
                              <a:lumOff val="5000"/>
                            </a:schemeClr>
                          </a:solidFill>
                          <a:latin typeface="Times New Roman" panose="02020603050405020304" pitchFamily="18" charset="0"/>
                          <a:cs typeface="Times New Roman" panose="02020603050405020304" pitchFamily="18" charset="0"/>
                        </a:rPr>
                        <a:t>Students</a:t>
                      </a:r>
                      <a:r>
                        <a:rPr lang="en-US" sz="2000" baseline="0" dirty="0">
                          <a:ln>
                            <a:noFill/>
                          </a:ln>
                          <a:solidFill>
                            <a:schemeClr val="tx1">
                              <a:lumMod val="95000"/>
                              <a:lumOff val="5000"/>
                            </a:schemeClr>
                          </a:solidFill>
                          <a:latin typeface="Times New Roman" panose="02020603050405020304" pitchFamily="18" charset="0"/>
                          <a:cs typeface="Times New Roman" panose="02020603050405020304" pitchFamily="18" charset="0"/>
                        </a:rPr>
                        <a:t> are passive learners, relying solely on the teacher for instruction</a:t>
                      </a:r>
                      <a:endParaRPr lang="en-US" sz="2000" dirty="0">
                        <a:ln>
                          <a:noFill/>
                        </a:ln>
                        <a:solidFill>
                          <a:schemeClr val="tx1">
                            <a:lumMod val="95000"/>
                            <a:lumOff val="5000"/>
                          </a:schemeClr>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Students are self-directed, active</a:t>
                      </a:r>
                      <a:r>
                        <a:rPr lang="en-US" sz="2000" baseline="0" dirty="0">
                          <a:latin typeface="Times New Roman" panose="02020603050405020304" pitchFamily="18" charset="0"/>
                          <a:cs typeface="Times New Roman" panose="02020603050405020304" pitchFamily="18" charset="0"/>
                        </a:rPr>
                        <a:t> learners, collaborating with each other </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10001"/>
                  </a:ext>
                </a:extLst>
              </a:tr>
              <a:tr h="435161">
                <a:tc>
                  <a:txBody>
                    <a:bodyPr/>
                    <a:lstStyle/>
                    <a:p>
                      <a:r>
                        <a:rPr lang="en-US" sz="2000" dirty="0">
                          <a:latin typeface="Times New Roman" panose="02020603050405020304" pitchFamily="18" charset="0"/>
                          <a:cs typeface="Times New Roman" panose="02020603050405020304" pitchFamily="18" charset="0"/>
                        </a:rPr>
                        <a:t>Communication is one-way</a:t>
                      </a: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Communication</a:t>
                      </a:r>
                      <a:r>
                        <a:rPr lang="en-US" sz="2000" baseline="0" dirty="0">
                          <a:latin typeface="Times New Roman" panose="02020603050405020304" pitchFamily="18" charset="0"/>
                          <a:cs typeface="Times New Roman" panose="02020603050405020304" pitchFamily="18" charset="0"/>
                        </a:rPr>
                        <a:t> is two-way</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2"/>
                  </a:ext>
                </a:extLst>
              </a:tr>
              <a:tr h="769900">
                <a:tc>
                  <a:txBody>
                    <a:bodyPr/>
                    <a:lstStyle/>
                    <a:p>
                      <a:r>
                        <a:rPr lang="en-US" sz="2000" dirty="0">
                          <a:latin typeface="Times New Roman" panose="02020603050405020304" pitchFamily="18" charset="0"/>
                          <a:cs typeface="Times New Roman" panose="02020603050405020304" pitchFamily="18" charset="0"/>
                        </a:rPr>
                        <a:t>Students</a:t>
                      </a:r>
                      <a:r>
                        <a:rPr lang="en-US" sz="2000" baseline="0" dirty="0">
                          <a:latin typeface="Times New Roman" panose="02020603050405020304" pitchFamily="18" charset="0"/>
                          <a:cs typeface="Times New Roman" panose="02020603050405020304" pitchFamily="18" charset="0"/>
                        </a:rPr>
                        <a:t> learn through external pressures</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Students</a:t>
                      </a:r>
                      <a:r>
                        <a:rPr lang="en-US" sz="2000" baseline="0" dirty="0">
                          <a:latin typeface="Times New Roman" panose="02020603050405020304" pitchFamily="18" charset="0"/>
                          <a:cs typeface="Times New Roman" panose="02020603050405020304" pitchFamily="18" charset="0"/>
                        </a:rPr>
                        <a:t> learn through internal pressures</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10003"/>
                  </a:ext>
                </a:extLst>
              </a:tr>
              <a:tr h="1104638">
                <a:tc>
                  <a:txBody>
                    <a:bodyPr/>
                    <a:lstStyle/>
                    <a:p>
                      <a:r>
                        <a:rPr lang="en-US" sz="2000" dirty="0">
                          <a:latin typeface="Times New Roman" panose="02020603050405020304" pitchFamily="18" charset="0"/>
                          <a:cs typeface="Times New Roman" panose="02020603050405020304" pitchFamily="18" charset="0"/>
                        </a:rPr>
                        <a:t>Students</a:t>
                      </a:r>
                      <a:r>
                        <a:rPr lang="en-US" sz="2000" baseline="0" dirty="0">
                          <a:latin typeface="Times New Roman" panose="02020603050405020304" pitchFamily="18" charset="0"/>
                          <a:cs typeface="Times New Roman" panose="02020603050405020304" pitchFamily="18" charset="0"/>
                        </a:rPr>
                        <a:t> bring very little experience to the learning process</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Students</a:t>
                      </a:r>
                      <a:r>
                        <a:rPr lang="en-US" sz="2000" baseline="0" dirty="0">
                          <a:latin typeface="Times New Roman" panose="02020603050405020304" pitchFamily="18" charset="0"/>
                          <a:cs typeface="Times New Roman" panose="02020603050405020304" pitchFamily="18" charset="0"/>
                        </a:rPr>
                        <a:t> utilize their wealth of experience to assist in the learning process</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4"/>
                  </a:ext>
                </a:extLst>
              </a:tr>
              <a:tr h="1104638">
                <a:tc>
                  <a:txBody>
                    <a:bodyPr/>
                    <a:lstStyle/>
                    <a:p>
                      <a:r>
                        <a:rPr lang="en-US" sz="2000" dirty="0">
                          <a:latin typeface="Times New Roman" panose="02020603050405020304" pitchFamily="18" charset="0"/>
                          <a:cs typeface="Times New Roman" panose="02020603050405020304" pitchFamily="18" charset="0"/>
                        </a:rPr>
                        <a:t>Models of instruction: The ADDIE</a:t>
                      </a:r>
                      <a:r>
                        <a:rPr lang="en-US" sz="2000" baseline="0" dirty="0">
                          <a:latin typeface="Times New Roman" panose="02020603050405020304" pitchFamily="18" charset="0"/>
                          <a:cs typeface="Times New Roman" panose="02020603050405020304" pitchFamily="18" charset="0"/>
                        </a:rPr>
                        <a:t> Model, Dick and Carey Design Model, Bloom’s Learning Taxonomy</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Models of instruction:  ARCS, Cathy Moore’s Action Mapping</a:t>
                      </a:r>
                    </a:p>
                  </a:txBody>
                  <a:tcPr>
                    <a:solidFill>
                      <a:schemeClr val="bg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56615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5063"/>
          </a:xfrm>
        </p:spPr>
        <p:txBody>
          <a:bodyPr/>
          <a:lstStyle/>
          <a:p>
            <a:r>
              <a:rPr lang="en-US" sz="6000"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727506" y="1052381"/>
            <a:ext cx="8042276" cy="5663821"/>
          </a:xfrm>
        </p:spPr>
        <p:txBody>
          <a:bodyPr>
            <a:normAutofit fontScale="92500" lnSpcReduction="10000"/>
          </a:bodyPr>
          <a:lstStyle/>
          <a:p>
            <a:r>
              <a:rPr lang="en-US" sz="1200" dirty="0">
                <a:latin typeface="Times New Roman" panose="02020603050405020304" pitchFamily="18" charset="0"/>
                <a:cs typeface="Times New Roman" panose="02020603050405020304" pitchFamily="18" charset="0"/>
              </a:rPr>
              <a:t>Bloom’s taxonomy. (2014). The Glossary of Education Reform. Retrieved from  </a:t>
            </a:r>
            <a:r>
              <a:rPr lang="en-US" sz="1200" dirty="0">
                <a:solidFill>
                  <a:srgbClr val="7030A0"/>
                </a:solidFill>
                <a:latin typeface="Times New Roman" panose="02020603050405020304" pitchFamily="18" charset="0"/>
                <a:cs typeface="Times New Roman" panose="02020603050405020304" pitchFamily="18" charset="0"/>
              </a:rPr>
              <a:t>http://edglossary.org/blooms-taxonomy</a:t>
            </a:r>
            <a:r>
              <a:rPr lang="en-US" sz="1200" dirty="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Clark, D. (1995). Why instructional system design and ADDIE? Big Dog and Little Dog’s Performance Juxtaposition. Retrieved from </a:t>
            </a:r>
            <a:r>
              <a:rPr lang="en-US" sz="1200" dirty="0">
                <a:solidFill>
                  <a:srgbClr val="7030A0"/>
                </a:solidFill>
                <a:latin typeface="Times New Roman" panose="02020603050405020304" pitchFamily="18" charset="0"/>
                <a:cs typeface="Times New Roman" panose="02020603050405020304" pitchFamily="18" charset="0"/>
              </a:rPr>
              <a:t>http://www.nwlink.com/~donclark/hrd/sat1.html</a:t>
            </a:r>
          </a:p>
          <a:p>
            <a:pPr>
              <a:lnSpc>
                <a:spcPct val="110000"/>
              </a:lnSpc>
            </a:pPr>
            <a:r>
              <a:rPr lang="en-US" sz="1200" dirty="0">
                <a:latin typeface="Times New Roman" panose="02020603050405020304" pitchFamily="18" charset="0"/>
                <a:cs typeface="Times New Roman" panose="02020603050405020304" pitchFamily="18" charset="0"/>
              </a:rPr>
              <a:t>Forest, E. (2014). The ADDIE model: Instructional design. Retrieved from </a:t>
            </a:r>
            <a:r>
              <a:rPr lang="en-US" sz="1200" dirty="0">
                <a:latin typeface="Times New Roman" panose="02020603050405020304" pitchFamily="18" charset="0"/>
                <a:cs typeface="Times New Roman" panose="02020603050405020304" pitchFamily="18" charset="0"/>
                <a:hlinkClick r:id="rId3"/>
              </a:rPr>
              <a:t>http://educationaltechnology.net/the-addie-model-instructional-design/</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Harris, P. &amp; Johnson, R. (n.d.). Non-traditional teaching and learning strategies. Retrieved from </a:t>
            </a:r>
            <a:r>
              <a:rPr lang="en-US" sz="1200" dirty="0">
                <a:latin typeface="Times New Roman" panose="02020603050405020304" pitchFamily="18" charset="0"/>
                <a:cs typeface="Times New Roman" panose="02020603050405020304" pitchFamily="18" charset="0"/>
                <a:hlinkClick r:id="rId4"/>
              </a:rPr>
              <a:t>http://www.montana.edu/facultyexcellence/Papers/activelearn2.html</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Instructional design models and methods. (2012). Retrieved from </a:t>
            </a:r>
            <a:r>
              <a:rPr lang="en-US" sz="1200" dirty="0">
                <a:latin typeface="Times New Roman" panose="02020603050405020304" pitchFamily="18" charset="0"/>
                <a:cs typeface="Times New Roman" panose="02020603050405020304" pitchFamily="18" charset="0"/>
                <a:hlinkClick r:id="rId5"/>
              </a:rPr>
              <a:t>http://www.instructionaldesigncentral.com/htm/IDC_instructionaldesignmodels.htm</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Keesee, G. (2009). ARCS model of motivational design. Retrieved from http://teachinglearningresources.pbworks.com/w/page/19919538/ARCS%20Model%20of%20Motivational%20Design</a:t>
            </a:r>
          </a:p>
          <a:p>
            <a:r>
              <a:rPr lang="en-US" sz="1200" dirty="0">
                <a:latin typeface="Times New Roman" panose="02020603050405020304" pitchFamily="18" charset="0"/>
                <a:cs typeface="Times New Roman" panose="02020603050405020304" pitchFamily="18" charset="0"/>
              </a:rPr>
              <a:t>Knowles, M., Holton, E., &amp; Swanson, R. (2012). A theory of adult learning: Andragogy.</a:t>
            </a:r>
            <a:r>
              <a:rPr lang="en-US" sz="1200" i="1" dirty="0">
                <a:latin typeface="Times New Roman" panose="02020603050405020304" pitchFamily="18" charset="0"/>
                <a:cs typeface="Times New Roman" panose="02020603050405020304" pitchFamily="18" charset="0"/>
              </a:rPr>
              <a:t> Adult Learner: The Definitive Classic in Adult Education and Human Resource Development. </a:t>
            </a:r>
            <a:r>
              <a:rPr lang="en-US" sz="1200" dirty="0">
                <a:latin typeface="Times New Roman" panose="02020603050405020304" pitchFamily="18" charset="0"/>
                <a:cs typeface="Times New Roman" panose="02020603050405020304" pitchFamily="18" charset="0"/>
              </a:rPr>
              <a:t>pp. 60-67. New York, NY: Routledge.</a:t>
            </a:r>
          </a:p>
          <a:p>
            <a:r>
              <a:rPr lang="en-US" sz="1200" dirty="0">
                <a:latin typeface="Times New Roman" panose="02020603050405020304" pitchFamily="18" charset="0"/>
                <a:cs typeface="Times New Roman" panose="02020603050405020304" pitchFamily="18" charset="0"/>
              </a:rPr>
              <a:t>Learning styles retrieved. (2015). Retrieved from </a:t>
            </a:r>
            <a:r>
              <a:rPr lang="en-US" sz="1200" u="sng" dirty="0">
                <a:latin typeface="Times New Roman" panose="02020603050405020304" pitchFamily="18" charset="0"/>
                <a:cs typeface="Times New Roman" panose="02020603050405020304" pitchFamily="18" charset="0"/>
                <a:hlinkClick r:id="rId6"/>
              </a:rPr>
              <a:t>http://dameditors.ca/wp-content/uploads/2013/01/Learning-Style-chart-2.jpg</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Overview of the seven perceptual styles. (n.d.). Retrieved from </a:t>
            </a:r>
            <a:r>
              <a:rPr lang="en-US" sz="1200" u="sng" dirty="0">
                <a:latin typeface="Times New Roman" panose="02020603050405020304" pitchFamily="18" charset="0"/>
                <a:cs typeface="Times New Roman" panose="02020603050405020304" pitchFamily="18" charset="0"/>
                <a:hlinkClick r:id="rId7"/>
              </a:rPr>
              <a:t>http://www.learningstyles.org/styles/index.html</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Student resources and services. (n.d.). Retrieved from </a:t>
            </a:r>
            <a:r>
              <a:rPr lang="en-US" sz="1200" u="sng" dirty="0">
                <a:solidFill>
                  <a:srgbClr val="7030A0"/>
                </a:solidFill>
                <a:latin typeface="Times New Roman" panose="02020603050405020304" pitchFamily="18" charset="0"/>
                <a:cs typeface="Times New Roman" panose="02020603050405020304" pitchFamily="18" charset="0"/>
                <a:hlinkClick r:id="rId8"/>
              </a:rPr>
              <a:t>http://www.utsa.edu/dtcamp/studentres.html</a:t>
            </a:r>
            <a:endParaRPr lang="en-US" sz="1200" dirty="0">
              <a:solidFill>
                <a:srgbClr val="7030A0"/>
              </a:solidFill>
              <a:latin typeface="Times New Roman" panose="02020603050405020304" pitchFamily="18" charset="0"/>
              <a:cs typeface="Times New Roman" panose="02020603050405020304" pitchFamily="18" charset="0"/>
            </a:endParaRPr>
          </a:p>
          <a:p>
            <a:r>
              <a:rPr lang="en-US" sz="1200" dirty="0" err="1">
                <a:solidFill>
                  <a:schemeClr val="tx1">
                    <a:lumMod val="75000"/>
                    <a:lumOff val="25000"/>
                  </a:schemeClr>
                </a:solidFill>
                <a:latin typeface="Times New Roman" panose="02020603050405020304" pitchFamily="18" charset="0"/>
                <a:cs typeface="Times New Roman" panose="02020603050405020304" pitchFamily="18" charset="0"/>
              </a:rPr>
              <a:t>Wroten</a:t>
            </a:r>
            <a:r>
              <a:rPr lang="en-US" sz="1200" dirty="0">
                <a:solidFill>
                  <a:schemeClr val="tx1">
                    <a:lumMod val="75000"/>
                    <a:lumOff val="25000"/>
                  </a:schemeClr>
                </a:solidFill>
                <a:latin typeface="Times New Roman" panose="02020603050405020304" pitchFamily="18" charset="0"/>
                <a:cs typeface="Times New Roman" panose="02020603050405020304" pitchFamily="18" charset="0"/>
              </a:rPr>
              <a:t>, C. (2012). 4 simple steps to e-Learning design: Action mapping by Cathy Moore. Retrieved from </a:t>
            </a:r>
            <a:r>
              <a:rPr lang="en-US" sz="1200" dirty="0">
                <a:solidFill>
                  <a:srgbClr val="7030A0"/>
                </a:solidFill>
                <a:latin typeface="Times New Roman" panose="02020603050405020304" pitchFamily="18" charset="0"/>
                <a:cs typeface="Times New Roman" panose="02020603050405020304" pitchFamily="18" charset="0"/>
              </a:rPr>
              <a:t>http://lectora.com/blog/4-simple-steps-e-learning-design-action-mapping-cathy-moore/</a:t>
            </a:r>
          </a:p>
          <a:p>
            <a:endParaRPr lang="en-US" sz="1300" dirty="0">
              <a:solidFill>
                <a:srgbClr val="7030A0"/>
              </a:solidFill>
              <a:latin typeface="Times New Roman" panose="02020603050405020304" pitchFamily="18" charset="0"/>
              <a:cs typeface="Times New Roman" panose="02020603050405020304" pitchFamily="18" charset="0"/>
            </a:endParaRPr>
          </a:p>
          <a:p>
            <a:endParaRPr lang="en-US" sz="1400" dirty="0">
              <a:solidFill>
                <a:srgbClr val="7030A0"/>
              </a:solidFill>
              <a:latin typeface="Times New Roman" panose="02020603050405020304" pitchFamily="18" charset="0"/>
              <a:cs typeface="Times New Roman" panose="02020603050405020304" pitchFamily="18" charset="0"/>
            </a:endParaRPr>
          </a:p>
          <a:p>
            <a:endParaRPr lang="en-US" sz="1400" dirty="0">
              <a:solidFill>
                <a:srgbClr val="7030A0"/>
              </a:solidFill>
              <a:latin typeface="Times New Roman" panose="02020603050405020304" pitchFamily="18" charset="0"/>
              <a:cs typeface="Times New Roman" panose="02020603050405020304" pitchFamily="18" charset="0"/>
            </a:endParaRPr>
          </a:p>
          <a:p>
            <a:pPr marL="0" indent="0">
              <a:buNone/>
            </a:pPr>
            <a:endParaRPr lang="en-US" sz="1200" dirty="0"/>
          </a:p>
          <a:p>
            <a:pPr marL="0" indent="0">
              <a:buNone/>
            </a:pPr>
            <a:endParaRPr lang="en-US" sz="1200" dirty="0"/>
          </a:p>
          <a:p>
            <a:endParaRPr lang="en-US" sz="1200" dirty="0"/>
          </a:p>
        </p:txBody>
      </p:sp>
    </p:spTree>
    <p:extLst>
      <p:ext uri="{BB962C8B-B14F-4D97-AF65-F5344CB8AC3E}">
        <p14:creationId xmlns:p14="http://schemas.microsoft.com/office/powerpoint/2010/main" val="3817174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22921" y="1523999"/>
            <a:ext cx="6498158" cy="2256431"/>
          </a:xfrm>
        </p:spPr>
        <p:txBody>
          <a:bodyPr/>
          <a:lstStyle/>
          <a:p>
            <a:r>
              <a:rPr lang="en-US" sz="7200" dirty="0">
                <a:latin typeface="Times New Roman" panose="02020603050405020304" pitchFamily="18" charset="0"/>
                <a:cs typeface="Times New Roman" panose="02020603050405020304" pitchFamily="18" charset="0"/>
              </a:rPr>
              <a:t>Traditional Models</a:t>
            </a:r>
          </a:p>
        </p:txBody>
      </p:sp>
    </p:spTree>
    <p:extLst>
      <p:ext uri="{BB962C8B-B14F-4D97-AF65-F5344CB8AC3E}">
        <p14:creationId xmlns:p14="http://schemas.microsoft.com/office/powerpoint/2010/main" val="4027966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4"/>
            <a:ext cx="8042276" cy="1748521"/>
          </a:xfrm>
        </p:spPr>
        <p:txBody>
          <a:bodyPr/>
          <a:lstStyle/>
          <a:p>
            <a:r>
              <a:rPr lang="en-US" sz="6000" dirty="0">
                <a:latin typeface="Times New Roman" panose="02020603050405020304" pitchFamily="18" charset="0"/>
                <a:cs typeface="Times New Roman" panose="02020603050405020304" pitchFamily="18" charset="0"/>
              </a:rPr>
              <a:t>Characteristics of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Adult Learners</a:t>
            </a:r>
          </a:p>
        </p:txBody>
      </p:sp>
      <p:sp>
        <p:nvSpPr>
          <p:cNvPr id="3" name="Content Placeholder 2"/>
          <p:cNvSpPr>
            <a:spLocks noGrp="1"/>
          </p:cNvSpPr>
          <p:nvPr>
            <p:ph idx="1"/>
          </p:nvPr>
        </p:nvSpPr>
        <p:spPr>
          <a:xfrm>
            <a:off x="341194" y="1746914"/>
            <a:ext cx="8529851" cy="4981432"/>
          </a:xfrm>
        </p:spPr>
        <p:txBody>
          <a:bodyPr>
            <a:normAutofit fontScale="92500" lnSpcReduction="10000"/>
          </a:bodyPr>
          <a:lstStyle/>
          <a:p>
            <a:r>
              <a:rPr lang="en-US" sz="2600" dirty="0">
                <a:latin typeface="Times New Roman" panose="02020603050405020304" pitchFamily="18" charset="0"/>
                <a:cs typeface="Times New Roman" panose="02020603050405020304" pitchFamily="18" charset="0"/>
              </a:rPr>
              <a:t>Typically 17 – 25 years of age</a:t>
            </a:r>
          </a:p>
          <a:p>
            <a:r>
              <a:rPr lang="en-US" sz="2600" dirty="0">
                <a:latin typeface="Times New Roman" panose="02020603050405020304" pitchFamily="18" charset="0"/>
                <a:cs typeface="Times New Roman" panose="02020603050405020304" pitchFamily="18" charset="0"/>
              </a:rPr>
              <a:t>Students are dependent on the teacher for what, how, and when information is to be learned</a:t>
            </a:r>
          </a:p>
          <a:p>
            <a:r>
              <a:rPr lang="en-US" sz="2600" dirty="0">
                <a:latin typeface="Times New Roman" panose="02020603050405020304" pitchFamily="18" charset="0"/>
                <a:cs typeface="Times New Roman" panose="02020603050405020304" pitchFamily="18" charset="0"/>
              </a:rPr>
              <a:t>Students are passive / not reflective</a:t>
            </a:r>
          </a:p>
          <a:p>
            <a:r>
              <a:rPr lang="en-US" sz="2600" dirty="0">
                <a:latin typeface="Times New Roman" panose="02020603050405020304" pitchFamily="18" charset="0"/>
                <a:cs typeface="Times New Roman" panose="02020603050405020304" pitchFamily="18" charset="0"/>
              </a:rPr>
              <a:t>Students bring little experience into the learning process</a:t>
            </a:r>
          </a:p>
          <a:p>
            <a:r>
              <a:rPr lang="en-US" sz="2600" dirty="0">
                <a:latin typeface="Times New Roman" panose="02020603050405020304" pitchFamily="18" charset="0"/>
                <a:cs typeface="Times New Roman" panose="02020603050405020304" pitchFamily="18" charset="0"/>
              </a:rPr>
              <a:t>Communication is one-way</a:t>
            </a:r>
          </a:p>
          <a:p>
            <a:r>
              <a:rPr lang="en-US" sz="2600" dirty="0">
                <a:latin typeface="Times New Roman" panose="02020603050405020304" pitchFamily="18" charset="0"/>
                <a:cs typeface="Times New Roman" panose="02020603050405020304" pitchFamily="18" charset="0"/>
              </a:rPr>
              <a:t>Students rely on the teacher to tell them what to learn in order to advance to the next level</a:t>
            </a:r>
          </a:p>
          <a:p>
            <a:r>
              <a:rPr lang="en-US" sz="2600" dirty="0">
                <a:latin typeface="Times New Roman" panose="02020603050405020304" pitchFamily="18" charset="0"/>
                <a:cs typeface="Times New Roman" panose="02020603050405020304" pitchFamily="18" charset="0"/>
              </a:rPr>
              <a:t>Students are motivated to learn primarily through external pressures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74227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598394"/>
          </a:xfrm>
        </p:spPr>
        <p:txBody>
          <a:bodyPr/>
          <a:lstStyle/>
          <a:p>
            <a:r>
              <a:rPr lang="en-US" sz="6000" dirty="0">
                <a:latin typeface="Times New Roman" panose="02020603050405020304" pitchFamily="18" charset="0"/>
                <a:cs typeface="Times New Roman" panose="02020603050405020304" pitchFamily="18" charset="0"/>
              </a:rPr>
              <a:t>Traditional Learning Styles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1407730"/>
              </p:ext>
            </p:extLst>
          </p:nvPr>
        </p:nvGraphicFramePr>
        <p:xfrm>
          <a:off x="122831" y="1705971"/>
          <a:ext cx="8843748" cy="5003979"/>
        </p:xfrm>
        <a:graphic>
          <a:graphicData uri="http://schemas.openxmlformats.org/drawingml/2006/table">
            <a:tbl>
              <a:tblPr firstRow="1" bandRow="1">
                <a:tableStyleId>{5C22544A-7EE6-4342-B048-85BDC9FD1C3A}</a:tableStyleId>
              </a:tblPr>
              <a:tblGrid>
                <a:gridCol w="2947916">
                  <a:extLst>
                    <a:ext uri="{9D8B030D-6E8A-4147-A177-3AD203B41FA5}">
                      <a16:colId xmlns:a16="http://schemas.microsoft.com/office/drawing/2014/main" val="20000"/>
                    </a:ext>
                  </a:extLst>
                </a:gridCol>
                <a:gridCol w="2947916">
                  <a:extLst>
                    <a:ext uri="{9D8B030D-6E8A-4147-A177-3AD203B41FA5}">
                      <a16:colId xmlns:a16="http://schemas.microsoft.com/office/drawing/2014/main" val="20001"/>
                    </a:ext>
                  </a:extLst>
                </a:gridCol>
                <a:gridCol w="2947916">
                  <a:extLst>
                    <a:ext uri="{9D8B030D-6E8A-4147-A177-3AD203B41FA5}">
                      <a16:colId xmlns:a16="http://schemas.microsoft.com/office/drawing/2014/main" val="20002"/>
                    </a:ext>
                  </a:extLst>
                </a:gridCol>
              </a:tblGrid>
              <a:tr h="401499">
                <a:tc>
                  <a:txBody>
                    <a:bodyPr/>
                    <a:lstStyle/>
                    <a:p>
                      <a:pPr algn="ctr"/>
                      <a:r>
                        <a:rPr lang="en-US" sz="2000" dirty="0">
                          <a:latin typeface="Times New Roman" panose="02020603050405020304" pitchFamily="18" charset="0"/>
                          <a:cs typeface="Times New Roman" panose="02020603050405020304" pitchFamily="18" charset="0"/>
                        </a:rPr>
                        <a:t>Aural Learner</a:t>
                      </a:r>
                    </a:p>
                  </a:txBody>
                  <a:tcPr/>
                </a:tc>
                <a:tc>
                  <a:txBody>
                    <a:bodyPr/>
                    <a:lstStyle/>
                    <a:p>
                      <a:pPr algn="ctr"/>
                      <a:r>
                        <a:rPr lang="en-US" sz="2000" dirty="0">
                          <a:latin typeface="Times New Roman" panose="02020603050405020304" pitchFamily="18" charset="0"/>
                          <a:cs typeface="Times New Roman" panose="02020603050405020304" pitchFamily="18" charset="0"/>
                        </a:rPr>
                        <a:t>Visual Modality</a:t>
                      </a:r>
                    </a:p>
                  </a:txBody>
                  <a:tcPr/>
                </a:tc>
                <a:tc>
                  <a:txBody>
                    <a:bodyPr/>
                    <a:lstStyle/>
                    <a:p>
                      <a:pPr algn="ctr"/>
                      <a:r>
                        <a:rPr lang="en-US" sz="2000" dirty="0">
                          <a:latin typeface="Times New Roman" panose="02020603050405020304" pitchFamily="18" charset="0"/>
                          <a:cs typeface="Times New Roman" panose="02020603050405020304" pitchFamily="18" charset="0"/>
                        </a:rPr>
                        <a:t>Kinesthetic Modality</a:t>
                      </a:r>
                    </a:p>
                  </a:txBody>
                  <a:tcPr/>
                </a:tc>
                <a:extLst>
                  <a:ext uri="{0D108BD9-81ED-4DB2-BD59-A6C34878D82A}">
                    <a16:rowId xmlns:a16="http://schemas.microsoft.com/office/drawing/2014/main" val="10000"/>
                  </a:ext>
                </a:extLst>
              </a:tr>
              <a:tr h="687212">
                <a:tc>
                  <a:txBody>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Remembers ideas verbally presented</a:t>
                      </a:r>
                    </a:p>
                  </a:txBody>
                  <a:tcPr>
                    <a:solidFill>
                      <a:schemeClr val="bg2"/>
                    </a:solidFill>
                  </a:tcPr>
                </a:tc>
                <a:tc>
                  <a:txBody>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Learns by seeing and watching demonstrations</a:t>
                      </a:r>
                    </a:p>
                  </a:txBody>
                  <a:tcPr>
                    <a:solidFill>
                      <a:schemeClr val="bg2"/>
                    </a:solidFill>
                  </a:tcPr>
                </a:tc>
                <a:tc>
                  <a:txBody>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Learns by doing, direct involvement</a:t>
                      </a:r>
                    </a:p>
                  </a:txBody>
                  <a:tcPr>
                    <a:solidFill>
                      <a:schemeClr val="bg2"/>
                    </a:solidFill>
                  </a:tcPr>
                </a:tc>
                <a:extLst>
                  <a:ext uri="{0D108BD9-81ED-4DB2-BD59-A6C34878D82A}">
                    <a16:rowId xmlns:a16="http://schemas.microsoft.com/office/drawing/2014/main" val="10001"/>
                  </a:ext>
                </a:extLst>
              </a:tr>
              <a:tr h="687212">
                <a:tc>
                  <a:txBody>
                    <a:bodyPr/>
                    <a:lstStyle/>
                    <a:p>
                      <a:r>
                        <a:rPr lang="en-US" sz="2000" dirty="0">
                          <a:latin typeface="Times New Roman" panose="02020603050405020304" pitchFamily="18" charset="0"/>
                          <a:cs typeface="Times New Roman" panose="02020603050405020304" pitchFamily="18" charset="0"/>
                        </a:rPr>
                        <a:t>Learns well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through</a:t>
                      </a:r>
                      <a:r>
                        <a:rPr lang="en-US" sz="2000" baseline="0" dirty="0">
                          <a:latin typeface="Times New Roman" panose="02020603050405020304" pitchFamily="18" charset="0"/>
                          <a:cs typeface="Times New Roman" panose="02020603050405020304" pitchFamily="18" charset="0"/>
                        </a:rPr>
                        <a:t> lecture</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Likes visual stimuli</a:t>
                      </a:r>
                      <a:r>
                        <a:rPr lang="en-US" sz="2000" baseline="0" dirty="0">
                          <a:latin typeface="Times New Roman" panose="02020603050405020304" pitchFamily="18" charset="0"/>
                          <a:cs typeface="Times New Roman" panose="02020603050405020304" pitchFamily="18" charset="0"/>
                        </a:rPr>
                        <a:t> such as pictures, slides, graphs</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Often fidgets or finds reasons to move</a:t>
                      </a:r>
                    </a:p>
                  </a:txBody>
                  <a:tcPr>
                    <a:solidFill>
                      <a:schemeClr val="bg1"/>
                    </a:solidFill>
                  </a:tcPr>
                </a:tc>
                <a:extLst>
                  <a:ext uri="{0D108BD9-81ED-4DB2-BD59-A6C34878D82A}">
                    <a16:rowId xmlns:a16="http://schemas.microsoft.com/office/drawing/2014/main" val="10002"/>
                  </a:ext>
                </a:extLst>
              </a:tr>
              <a:tr h="388424">
                <a:tc>
                  <a:txBody>
                    <a:bodyPr/>
                    <a:lstStyle/>
                    <a:p>
                      <a:r>
                        <a:rPr lang="en-US" sz="2000" dirty="0">
                          <a:latin typeface="Times New Roman" panose="02020603050405020304" pitchFamily="18" charset="0"/>
                          <a:cs typeface="Times New Roman" panose="02020603050405020304" pitchFamily="18" charset="0"/>
                        </a:rPr>
                        <a:t>Excellent Listener</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Often stares</a:t>
                      </a: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Often</a:t>
                      </a:r>
                      <a:r>
                        <a:rPr lang="en-US" sz="2000" baseline="0" dirty="0">
                          <a:latin typeface="Times New Roman" panose="02020603050405020304" pitchFamily="18" charset="0"/>
                          <a:cs typeface="Times New Roman" panose="02020603050405020304" pitchFamily="18" charset="0"/>
                        </a:rPr>
                        <a:t> a poor listener</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10003"/>
                  </a:ext>
                </a:extLst>
              </a:tr>
              <a:tr h="985999">
                <a:tc>
                  <a:txBody>
                    <a:bodyPr/>
                    <a:lstStyle/>
                    <a:p>
                      <a:r>
                        <a:rPr lang="en-US" sz="2000" dirty="0">
                          <a:latin typeface="Times New Roman" panose="02020603050405020304" pitchFamily="18" charset="0"/>
                          <a:cs typeface="Times New Roman" panose="02020603050405020304" pitchFamily="18" charset="0"/>
                        </a:rPr>
                        <a:t>Can reproduce symbols,</a:t>
                      </a:r>
                      <a:r>
                        <a:rPr lang="en-US" sz="2000" baseline="0" dirty="0">
                          <a:latin typeface="Times New Roman" panose="02020603050405020304" pitchFamily="18" charset="0"/>
                          <a:cs typeface="Times New Roman" panose="02020603050405020304" pitchFamily="18" charset="0"/>
                        </a:rPr>
                        <a:t> letters, or words by hearing them</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Conjures up the image of a form by seeing it in the “mind’s eye”</a:t>
                      </a: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Often</a:t>
                      </a:r>
                      <a:r>
                        <a:rPr lang="en-US" sz="2000" baseline="0" dirty="0">
                          <a:latin typeface="Times New Roman" panose="02020603050405020304" pitchFamily="18" charset="0"/>
                          <a:cs typeface="Times New Roman" panose="02020603050405020304" pitchFamily="18" charset="0"/>
                        </a:rPr>
                        <a:t> finds success in physical responses to activities</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4"/>
                  </a:ext>
                </a:extLst>
              </a:tr>
              <a:tr h="388424">
                <a:tc>
                  <a:txBody>
                    <a:bodyPr/>
                    <a:lstStyle/>
                    <a:p>
                      <a:r>
                        <a:rPr lang="en-US" sz="2000" dirty="0">
                          <a:latin typeface="Times New Roman" panose="02020603050405020304" pitchFamily="18" charset="0"/>
                          <a:cs typeface="Times New Roman" panose="02020603050405020304" pitchFamily="18" charset="0"/>
                        </a:rPr>
                        <a:t>Likes</a:t>
                      </a:r>
                      <a:r>
                        <a:rPr lang="en-US" sz="2000" baseline="0" dirty="0">
                          <a:latin typeface="Times New Roman" panose="02020603050405020304" pitchFamily="18" charset="0"/>
                          <a:cs typeface="Times New Roman" panose="02020603050405020304" pitchFamily="18" charset="0"/>
                        </a:rPr>
                        <a:t> to talk</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Needs</a:t>
                      </a:r>
                      <a:r>
                        <a:rPr lang="en-US" sz="2000" baseline="0" dirty="0">
                          <a:latin typeface="Times New Roman" panose="02020603050405020304" pitchFamily="18" charset="0"/>
                          <a:cs typeface="Times New Roman" panose="02020603050405020304" pitchFamily="18" charset="0"/>
                        </a:rPr>
                        <a:t> something to watch</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Gestures when speaking</a:t>
                      </a:r>
                    </a:p>
                  </a:txBody>
                  <a:tcPr>
                    <a:solidFill>
                      <a:schemeClr val="bg2"/>
                    </a:solidFill>
                  </a:tcPr>
                </a:tc>
                <a:extLst>
                  <a:ext uri="{0D108BD9-81ED-4DB2-BD59-A6C34878D82A}">
                    <a16:rowId xmlns:a16="http://schemas.microsoft.com/office/drawing/2014/main" val="10005"/>
                  </a:ext>
                </a:extLst>
              </a:tr>
              <a:tr h="687212">
                <a:tc>
                  <a:txBody>
                    <a:bodyPr/>
                    <a:lstStyle/>
                    <a:p>
                      <a:r>
                        <a:rPr lang="en-US" sz="2000" dirty="0">
                          <a:latin typeface="Times New Roman" panose="02020603050405020304" pitchFamily="18" charset="0"/>
                          <a:cs typeface="Times New Roman" panose="02020603050405020304" pitchFamily="18" charset="0"/>
                        </a:rPr>
                        <a:t>Enjoys plays, dialogues,</a:t>
                      </a:r>
                      <a:r>
                        <a:rPr lang="en-US" sz="2000" baseline="0" dirty="0">
                          <a:latin typeface="Times New Roman" panose="02020603050405020304" pitchFamily="18" charset="0"/>
                          <a:cs typeface="Times New Roman" panose="02020603050405020304" pitchFamily="18" charset="0"/>
                        </a:rPr>
                        <a:t> dramas, music</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Is often quiet and does not talk</a:t>
                      </a:r>
                      <a:r>
                        <a:rPr lang="en-US" sz="2000" baseline="0" dirty="0">
                          <a:latin typeface="Times New Roman" panose="02020603050405020304" pitchFamily="18" charset="0"/>
                          <a:cs typeface="Times New Roman" panose="02020603050405020304" pitchFamily="18" charset="0"/>
                        </a:rPr>
                        <a:t> at length</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Tries things out and likes to manipulate</a:t>
                      </a:r>
                      <a:r>
                        <a:rPr lang="en-US" sz="2000" baseline="0" dirty="0">
                          <a:latin typeface="Times New Roman" panose="02020603050405020304" pitchFamily="18" charset="0"/>
                          <a:cs typeface="Times New Roman" panose="02020603050405020304" pitchFamily="18" charset="0"/>
                        </a:rPr>
                        <a:t> objects</a:t>
                      </a:r>
                      <a:endParaRPr lang="en-US" sz="2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6"/>
                  </a:ext>
                </a:extLst>
              </a:tr>
              <a:tr h="687212">
                <a:tc>
                  <a:txBody>
                    <a:bodyPr/>
                    <a:lstStyle/>
                    <a:p>
                      <a:r>
                        <a:rPr lang="en-US" sz="2000" dirty="0">
                          <a:latin typeface="Times New Roman" panose="02020603050405020304" pitchFamily="18" charset="0"/>
                          <a:cs typeface="Times New Roman" panose="02020603050405020304" pitchFamily="18" charset="0"/>
                        </a:rPr>
                        <a:t>Can learn</a:t>
                      </a:r>
                      <a:r>
                        <a:rPr lang="en-US" sz="2000" baseline="0" dirty="0">
                          <a:latin typeface="Times New Roman" panose="02020603050405020304" pitchFamily="18" charset="0"/>
                          <a:cs typeface="Times New Roman" panose="02020603050405020304" pitchFamily="18" charset="0"/>
                        </a:rPr>
                        <a:t> concepts by listening to tapes</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en-US" sz="2000" dirty="0">
                          <a:latin typeface="Times New Roman" panose="02020603050405020304" pitchFamily="18" charset="0"/>
                          <a:cs typeface="Times New Roman" panose="02020603050405020304" pitchFamily="18" charset="0"/>
                        </a:rPr>
                        <a:t>Becomes</a:t>
                      </a:r>
                      <a:r>
                        <a:rPr lang="en-US" sz="2000" baseline="0" dirty="0">
                          <a:latin typeface="Times New Roman" panose="02020603050405020304" pitchFamily="18" charset="0"/>
                          <a:cs typeface="Times New Roman" panose="02020603050405020304" pitchFamily="18" charset="0"/>
                        </a:rPr>
                        <a:t> impatient when listening is required</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Inattentive</a:t>
                      </a:r>
                      <a:r>
                        <a:rPr lang="en-US" sz="2000" baseline="0" dirty="0">
                          <a:latin typeface="Times New Roman" panose="02020603050405020304" pitchFamily="18" charset="0"/>
                          <a:cs typeface="Times New Roman" panose="02020603050405020304" pitchFamily="18" charset="0"/>
                        </a:rPr>
                        <a:t> to visual or auditory presentations</a:t>
                      </a:r>
                      <a:endParaRPr lang="en-US" sz="20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168029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061178"/>
          </a:xfrm>
        </p:spPr>
        <p:txBody>
          <a:bodyPr/>
          <a:lstStyle/>
          <a:p>
            <a:r>
              <a:rPr lang="en-US" sz="6000" dirty="0">
                <a:latin typeface="Times New Roman" panose="02020603050405020304" pitchFamily="18" charset="0"/>
                <a:cs typeface="Times New Roman" panose="02020603050405020304" pitchFamily="18" charset="0"/>
              </a:rPr>
              <a:t>Application</a:t>
            </a:r>
          </a:p>
        </p:txBody>
      </p:sp>
      <p:sp>
        <p:nvSpPr>
          <p:cNvPr id="4" name="Text Placeholder 3"/>
          <p:cNvSpPr>
            <a:spLocks noGrp="1"/>
          </p:cNvSpPr>
          <p:nvPr>
            <p:ph type="body" idx="1"/>
          </p:nvPr>
        </p:nvSpPr>
        <p:spPr>
          <a:xfrm>
            <a:off x="549274" y="1296538"/>
            <a:ext cx="3840480" cy="1160059"/>
          </a:xfrm>
        </p:spPr>
        <p:txBody>
          <a:bodyPr/>
          <a:lstStyle/>
          <a:p>
            <a:r>
              <a:rPr lang="en-US" sz="3200" dirty="0">
                <a:latin typeface="Times New Roman" panose="02020603050405020304" pitchFamily="18" charset="0"/>
                <a:cs typeface="Times New Roman" panose="02020603050405020304" pitchFamily="18" charset="0"/>
              </a:rPr>
              <a:t>Rationale for </a:t>
            </a:r>
          </a:p>
          <a:p>
            <a:r>
              <a:rPr lang="en-US" sz="3200" dirty="0">
                <a:latin typeface="Times New Roman" panose="02020603050405020304" pitchFamily="18" charset="0"/>
                <a:cs typeface="Times New Roman" panose="02020603050405020304" pitchFamily="18" charset="0"/>
              </a:rPr>
              <a:t>Model Selection</a:t>
            </a:r>
            <a:r>
              <a:rPr lang="en-US" dirty="0"/>
              <a:t>	</a:t>
            </a:r>
          </a:p>
        </p:txBody>
      </p:sp>
      <p:sp>
        <p:nvSpPr>
          <p:cNvPr id="5" name="Content Placeholder 4"/>
          <p:cNvSpPr>
            <a:spLocks noGrp="1"/>
          </p:cNvSpPr>
          <p:nvPr>
            <p:ph sz="half" idx="2"/>
          </p:nvPr>
        </p:nvSpPr>
        <p:spPr>
          <a:xfrm>
            <a:off x="549274" y="2456597"/>
            <a:ext cx="3840480" cy="2838733"/>
          </a:xfrm>
        </p:spPr>
        <p:txBody>
          <a:bodyPr>
            <a:normAutofit/>
          </a:bodyPr>
          <a:lstStyle/>
          <a:p>
            <a:r>
              <a:rPr lang="en-US" sz="2400" dirty="0">
                <a:latin typeface="Times New Roman" panose="02020603050405020304" pitchFamily="18" charset="0"/>
                <a:cs typeface="Times New Roman" panose="02020603050405020304" pitchFamily="18" charset="0"/>
              </a:rPr>
              <a:t>Accepted and standard way to keep training organized</a:t>
            </a:r>
          </a:p>
          <a:p>
            <a:r>
              <a:rPr lang="en-US" sz="2400" dirty="0">
                <a:latin typeface="Times New Roman" panose="02020603050405020304" pitchFamily="18" charset="0"/>
                <a:cs typeface="Times New Roman" panose="02020603050405020304" pitchFamily="18" charset="0"/>
              </a:rPr>
              <a:t>Model can be chosen in setting where curriculum is practical and standard</a:t>
            </a:r>
          </a:p>
        </p:txBody>
      </p:sp>
      <p:sp>
        <p:nvSpPr>
          <p:cNvPr id="6" name="Text Placeholder 5"/>
          <p:cNvSpPr>
            <a:spLocks noGrp="1"/>
          </p:cNvSpPr>
          <p:nvPr>
            <p:ph type="body" sz="quarter" idx="3"/>
          </p:nvPr>
        </p:nvSpPr>
        <p:spPr>
          <a:xfrm>
            <a:off x="4751070" y="1296538"/>
            <a:ext cx="3840480" cy="1160059"/>
          </a:xfrm>
        </p:spPr>
        <p:txBody>
          <a:bodyPr/>
          <a:lstStyle/>
          <a:p>
            <a:r>
              <a:rPr lang="en-US" sz="3200" dirty="0">
                <a:latin typeface="Times New Roman" panose="02020603050405020304" pitchFamily="18" charset="0"/>
                <a:cs typeface="Times New Roman" panose="02020603050405020304" pitchFamily="18" charset="0"/>
              </a:rPr>
              <a:t>Application for Use </a:t>
            </a:r>
          </a:p>
        </p:txBody>
      </p:sp>
      <p:sp>
        <p:nvSpPr>
          <p:cNvPr id="7" name="Content Placeholder 6"/>
          <p:cNvSpPr>
            <a:spLocks noGrp="1"/>
          </p:cNvSpPr>
          <p:nvPr>
            <p:ph sz="quarter" idx="4"/>
          </p:nvPr>
        </p:nvSpPr>
        <p:spPr>
          <a:xfrm>
            <a:off x="4751070" y="2456597"/>
            <a:ext cx="3840480" cy="2838733"/>
          </a:xfrm>
        </p:spPr>
        <p:txBody>
          <a:bodyPr>
            <a:normAutofit/>
          </a:bodyPr>
          <a:lstStyle/>
          <a:p>
            <a:r>
              <a:rPr lang="en-US" sz="2400" dirty="0">
                <a:latin typeface="Times New Roman" panose="02020603050405020304" pitchFamily="18" charset="0"/>
                <a:cs typeface="Times New Roman" panose="02020603050405020304" pitchFamily="18" charset="0"/>
              </a:rPr>
              <a:t>Used as an effective tool for career training or learning in the classroom</a:t>
            </a:r>
          </a:p>
        </p:txBody>
      </p:sp>
    </p:spTree>
    <p:extLst>
      <p:ext uri="{BB962C8B-B14F-4D97-AF65-F5344CB8AC3E}">
        <p14:creationId xmlns:p14="http://schemas.microsoft.com/office/powerpoint/2010/main" val="442389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1000"/>
                                        <p:tgtEl>
                                          <p:spTgt spid="5">
                                            <p:txEl>
                                              <p:pRg st="0" end="0"/>
                                            </p:txEl>
                                          </p:spTgt>
                                        </p:tgtEl>
                                      </p:cBhvr>
                                    </p:animEffect>
                                    <p:anim calcmode="lin" valueType="num">
                                      <p:cBhvr>
                                        <p:cTn id="3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fade">
                                      <p:cBhvr>
                                        <p:cTn id="39" dur="1000"/>
                                        <p:tgtEl>
                                          <p:spTgt spid="5">
                                            <p:txEl>
                                              <p:pRg st="1" end="1"/>
                                            </p:txEl>
                                          </p:spTgt>
                                        </p:tgtEl>
                                      </p:cBhvr>
                                    </p:animEffect>
                                    <p:anim calcmode="lin" valueType="num">
                                      <p:cBhvr>
                                        <p:cTn id="4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fade">
                                      <p:cBhvr>
                                        <p:cTn id="46" dur="1000"/>
                                        <p:tgtEl>
                                          <p:spTgt spid="7">
                                            <p:txEl>
                                              <p:pRg st="0" end="0"/>
                                            </p:txEl>
                                          </p:spTgt>
                                        </p:tgtEl>
                                      </p:cBhvr>
                                    </p:animEffect>
                                    <p:anim calcmode="lin" valueType="num">
                                      <p:cBhvr>
                                        <p:cTn id="4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P spid="6"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latin typeface="Times New Roman" panose="02020603050405020304" pitchFamily="18" charset="0"/>
                <a:cs typeface="Times New Roman" panose="02020603050405020304" pitchFamily="18" charset="0"/>
              </a:rPr>
              <a:t>The ADDIE Model </a:t>
            </a:r>
          </a:p>
        </p:txBody>
      </p:sp>
      <p:pic>
        <p:nvPicPr>
          <p:cNvPr id="1026" name="Picture 2" descr="http://www.addiesolutions.com/picts/addie.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65529" y="1600199"/>
            <a:ext cx="4667534" cy="4500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752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721225"/>
          </a:xfrm>
        </p:spPr>
        <p:txBody>
          <a:bodyPr/>
          <a:lstStyle/>
          <a:p>
            <a:r>
              <a:rPr lang="en-US" sz="6000" dirty="0">
                <a:latin typeface="Times New Roman" panose="02020603050405020304" pitchFamily="18" charset="0"/>
                <a:cs typeface="Times New Roman" panose="02020603050405020304" pitchFamily="18" charset="0"/>
              </a:rPr>
              <a:t>Dick and Carey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Design Model </a:t>
            </a:r>
          </a:p>
        </p:txBody>
      </p:sp>
      <p:grpSp>
        <p:nvGrpSpPr>
          <p:cNvPr id="73" name="Group 72"/>
          <p:cNvGrpSpPr/>
          <p:nvPr/>
        </p:nvGrpSpPr>
        <p:grpSpPr>
          <a:xfrm>
            <a:off x="1055102" y="2069928"/>
            <a:ext cx="6971437" cy="4325535"/>
            <a:chOff x="1055102" y="2069928"/>
            <a:chExt cx="6971437" cy="4325535"/>
          </a:xfrm>
        </p:grpSpPr>
        <p:grpSp>
          <p:nvGrpSpPr>
            <p:cNvPr id="5" name="Group 4"/>
            <p:cNvGrpSpPr/>
            <p:nvPr/>
          </p:nvGrpSpPr>
          <p:grpSpPr>
            <a:xfrm>
              <a:off x="1055102" y="2069928"/>
              <a:ext cx="6971437" cy="4325535"/>
              <a:chOff x="1119334" y="1827018"/>
              <a:chExt cx="6971437" cy="4325535"/>
            </a:xfrm>
          </p:grpSpPr>
          <p:grpSp>
            <p:nvGrpSpPr>
              <p:cNvPr id="6" name="Group 5"/>
              <p:cNvGrpSpPr/>
              <p:nvPr/>
            </p:nvGrpSpPr>
            <p:grpSpPr>
              <a:xfrm>
                <a:off x="1209674" y="1827018"/>
                <a:ext cx="6743700" cy="4301745"/>
                <a:chOff x="1181100" y="1425196"/>
                <a:chExt cx="6743700" cy="4301745"/>
              </a:xfrm>
            </p:grpSpPr>
            <p:sp>
              <p:nvSpPr>
                <p:cNvPr id="17" name="Rounded Rectangle 16"/>
                <p:cNvSpPr/>
                <p:nvPr/>
              </p:nvSpPr>
              <p:spPr>
                <a:xfrm>
                  <a:off x="3676649" y="1425196"/>
                  <a:ext cx="904875" cy="807207"/>
                </a:xfrm>
                <a:prstGeom prst="roundRect">
                  <a:avLst/>
                </a:prstGeom>
                <a:noFill/>
                <a:ln w="50800">
                  <a:solidFill>
                    <a:srgbClr val="0033C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2085975" y="2491994"/>
                  <a:ext cx="904875" cy="807207"/>
                </a:xfrm>
                <a:prstGeom prst="roundRect">
                  <a:avLst/>
                </a:prstGeom>
                <a:noFill/>
                <a:ln w="508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1181100" y="3593342"/>
                  <a:ext cx="904875" cy="807207"/>
                </a:xfrm>
                <a:prstGeom prst="round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2538412" y="3593341"/>
                  <a:ext cx="904875" cy="807207"/>
                </a:xfrm>
                <a:prstGeom prst="roundRect">
                  <a:avLst/>
                </a:prstGeom>
                <a:noFill/>
                <a:ln w="508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3676648" y="3583815"/>
                  <a:ext cx="904875" cy="807207"/>
                </a:xfrm>
                <a:prstGeom prst="roundRect">
                  <a:avLst/>
                </a:prstGeom>
                <a:noFill/>
                <a:ln w="508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4791075" y="3583814"/>
                  <a:ext cx="904875" cy="807207"/>
                </a:xfrm>
                <a:prstGeom prst="roundRect">
                  <a:avLst/>
                </a:prstGeom>
                <a:noFill/>
                <a:ln w="508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5876925" y="3574288"/>
                  <a:ext cx="904875" cy="807207"/>
                </a:xfrm>
                <a:prstGeom prst="roundRect">
                  <a:avLst/>
                </a:prstGeom>
                <a:noFill/>
                <a:ln w="508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ounded Rectangle 23"/>
                <p:cNvSpPr/>
                <p:nvPr/>
              </p:nvSpPr>
              <p:spPr>
                <a:xfrm>
                  <a:off x="7019925" y="3593342"/>
                  <a:ext cx="904875" cy="807207"/>
                </a:xfrm>
                <a:prstGeom prst="roundRect">
                  <a:avLst/>
                </a:prstGeom>
                <a:noFill/>
                <a:ln w="508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ounded Rectangle 24"/>
                <p:cNvSpPr/>
                <p:nvPr/>
              </p:nvSpPr>
              <p:spPr>
                <a:xfrm>
                  <a:off x="2085975" y="4698242"/>
                  <a:ext cx="904875" cy="807207"/>
                </a:xfrm>
                <a:prstGeom prst="roundRect">
                  <a:avLst/>
                </a:prstGeom>
                <a:noFill/>
                <a:ln w="508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ounded Rectangle 25"/>
                <p:cNvSpPr/>
                <p:nvPr/>
              </p:nvSpPr>
              <p:spPr>
                <a:xfrm>
                  <a:off x="7019924" y="4919734"/>
                  <a:ext cx="904875" cy="807207"/>
                </a:xfrm>
                <a:prstGeom prst="roundRect">
                  <a:avLst/>
                </a:prstGeom>
                <a:noFill/>
                <a:ln w="508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extBox 6"/>
              <p:cNvSpPr txBox="1"/>
              <p:nvPr/>
            </p:nvSpPr>
            <p:spPr>
              <a:xfrm>
                <a:off x="3679803" y="1984399"/>
                <a:ext cx="955711" cy="492443"/>
              </a:xfrm>
              <a:prstGeom prst="rect">
                <a:avLst/>
              </a:prstGeom>
              <a:noFill/>
            </p:spPr>
            <p:txBody>
              <a:bodyPr wrap="none" rtlCol="0">
                <a:spAutoFit/>
              </a:bodyPr>
              <a:lstStyle/>
              <a:p>
                <a:pPr algn="ctr"/>
                <a:r>
                  <a:rPr lang="en-US" sz="1300" dirty="0"/>
                  <a:t>Revise </a:t>
                </a:r>
              </a:p>
              <a:p>
                <a:pPr algn="ctr"/>
                <a:r>
                  <a:rPr lang="en-US" sz="1300" dirty="0"/>
                  <a:t>Instruction</a:t>
                </a:r>
              </a:p>
            </p:txBody>
          </p:sp>
          <p:sp>
            <p:nvSpPr>
              <p:cNvPr id="8" name="TextBox 7"/>
              <p:cNvSpPr txBox="1"/>
              <p:nvPr/>
            </p:nvSpPr>
            <p:spPr>
              <a:xfrm>
                <a:off x="2000792" y="2974253"/>
                <a:ext cx="1132387" cy="646331"/>
              </a:xfrm>
              <a:prstGeom prst="rect">
                <a:avLst/>
              </a:prstGeom>
              <a:noFill/>
            </p:spPr>
            <p:txBody>
              <a:bodyPr wrap="square" rtlCol="0">
                <a:spAutoFit/>
              </a:bodyPr>
              <a:lstStyle/>
              <a:p>
                <a:pPr algn="ctr"/>
                <a:r>
                  <a:rPr lang="en-US" sz="1200" dirty="0"/>
                  <a:t>Conduct </a:t>
                </a:r>
              </a:p>
              <a:p>
                <a:pPr algn="ctr"/>
                <a:r>
                  <a:rPr lang="en-US" sz="1200" dirty="0"/>
                  <a:t>Instructional </a:t>
                </a:r>
              </a:p>
              <a:p>
                <a:pPr algn="ctr"/>
                <a:r>
                  <a:rPr lang="en-US" sz="1200" dirty="0"/>
                  <a:t>Analysis</a:t>
                </a:r>
              </a:p>
            </p:txBody>
          </p:sp>
          <p:sp>
            <p:nvSpPr>
              <p:cNvPr id="9" name="TextBox 8"/>
              <p:cNvSpPr txBox="1"/>
              <p:nvPr/>
            </p:nvSpPr>
            <p:spPr>
              <a:xfrm>
                <a:off x="1119334" y="4090820"/>
                <a:ext cx="1085554" cy="692497"/>
              </a:xfrm>
              <a:prstGeom prst="rect">
                <a:avLst/>
              </a:prstGeom>
              <a:noFill/>
            </p:spPr>
            <p:txBody>
              <a:bodyPr wrap="none" rtlCol="0">
                <a:spAutoFit/>
              </a:bodyPr>
              <a:lstStyle/>
              <a:p>
                <a:pPr algn="ctr"/>
                <a:r>
                  <a:rPr lang="en-US" sz="1300" dirty="0"/>
                  <a:t>Identify </a:t>
                </a:r>
              </a:p>
              <a:p>
                <a:pPr algn="ctr"/>
                <a:r>
                  <a:rPr lang="en-US" sz="1300" dirty="0"/>
                  <a:t>Instructional</a:t>
                </a:r>
              </a:p>
              <a:p>
                <a:pPr algn="ctr"/>
                <a:r>
                  <a:rPr lang="en-US" sz="1300" dirty="0"/>
                  <a:t>Goals</a:t>
                </a:r>
              </a:p>
            </p:txBody>
          </p:sp>
          <p:sp>
            <p:nvSpPr>
              <p:cNvPr id="10" name="TextBox 9"/>
              <p:cNvSpPr txBox="1"/>
              <p:nvPr/>
            </p:nvSpPr>
            <p:spPr>
              <a:xfrm>
                <a:off x="2487866" y="4090819"/>
                <a:ext cx="1063112" cy="646331"/>
              </a:xfrm>
              <a:prstGeom prst="rect">
                <a:avLst/>
              </a:prstGeom>
              <a:noFill/>
            </p:spPr>
            <p:txBody>
              <a:bodyPr wrap="none" rtlCol="0">
                <a:spAutoFit/>
              </a:bodyPr>
              <a:lstStyle/>
              <a:p>
                <a:pPr algn="ctr"/>
                <a:r>
                  <a:rPr lang="en-US" sz="1200" dirty="0"/>
                  <a:t>Write </a:t>
                </a:r>
              </a:p>
              <a:p>
                <a:pPr algn="ctr"/>
                <a:r>
                  <a:rPr lang="en-US" sz="1200" dirty="0"/>
                  <a:t>Performance</a:t>
                </a:r>
              </a:p>
              <a:p>
                <a:pPr algn="ctr"/>
                <a:r>
                  <a:rPr lang="en-US" sz="1200" dirty="0"/>
                  <a:t>Objective</a:t>
                </a:r>
              </a:p>
            </p:txBody>
          </p:sp>
          <p:sp>
            <p:nvSpPr>
              <p:cNvPr id="11" name="TextBox 10"/>
              <p:cNvSpPr txBox="1"/>
              <p:nvPr/>
            </p:nvSpPr>
            <p:spPr>
              <a:xfrm>
                <a:off x="3700643" y="3998485"/>
                <a:ext cx="934871" cy="830997"/>
              </a:xfrm>
              <a:prstGeom prst="rect">
                <a:avLst/>
              </a:prstGeom>
              <a:noFill/>
            </p:spPr>
            <p:txBody>
              <a:bodyPr wrap="none" rtlCol="0">
                <a:spAutoFit/>
              </a:bodyPr>
              <a:lstStyle/>
              <a:p>
                <a:pPr algn="ctr"/>
                <a:r>
                  <a:rPr lang="en-US" sz="1200" dirty="0"/>
                  <a:t>Develop </a:t>
                </a:r>
              </a:p>
              <a:p>
                <a:pPr algn="ctr"/>
                <a:r>
                  <a:rPr lang="en-US" sz="1200" dirty="0"/>
                  <a:t>Criterion</a:t>
                </a:r>
              </a:p>
              <a:p>
                <a:pPr algn="ctr"/>
                <a:r>
                  <a:rPr lang="en-US" sz="1200" dirty="0"/>
                  <a:t>Reference </a:t>
                </a:r>
              </a:p>
              <a:p>
                <a:pPr algn="ctr"/>
                <a:r>
                  <a:rPr lang="en-US" sz="1200" dirty="0"/>
                  <a:t>Tests</a:t>
                </a:r>
              </a:p>
            </p:txBody>
          </p:sp>
          <p:sp>
            <p:nvSpPr>
              <p:cNvPr id="12" name="TextBox 11"/>
              <p:cNvSpPr txBox="1"/>
              <p:nvPr/>
            </p:nvSpPr>
            <p:spPr>
              <a:xfrm>
                <a:off x="4781177" y="4066074"/>
                <a:ext cx="1011815" cy="646331"/>
              </a:xfrm>
              <a:prstGeom prst="rect">
                <a:avLst/>
              </a:prstGeom>
              <a:noFill/>
            </p:spPr>
            <p:txBody>
              <a:bodyPr wrap="none" rtlCol="0">
                <a:spAutoFit/>
              </a:bodyPr>
              <a:lstStyle/>
              <a:p>
                <a:pPr algn="ctr"/>
                <a:r>
                  <a:rPr lang="en-US" sz="1200" dirty="0"/>
                  <a:t>Develop </a:t>
                </a:r>
              </a:p>
              <a:p>
                <a:pPr algn="ctr"/>
                <a:r>
                  <a:rPr lang="en-US" sz="1200" dirty="0"/>
                  <a:t>Instructional</a:t>
                </a:r>
              </a:p>
              <a:p>
                <a:pPr algn="ctr"/>
                <a:r>
                  <a:rPr lang="en-US" sz="1200" dirty="0"/>
                  <a:t>Strategy</a:t>
                </a:r>
              </a:p>
            </p:txBody>
          </p:sp>
          <p:sp>
            <p:nvSpPr>
              <p:cNvPr id="13" name="TextBox 12"/>
              <p:cNvSpPr txBox="1"/>
              <p:nvPr/>
            </p:nvSpPr>
            <p:spPr>
              <a:xfrm>
                <a:off x="5787108" y="3981203"/>
                <a:ext cx="1141659" cy="830997"/>
              </a:xfrm>
              <a:prstGeom prst="rect">
                <a:avLst/>
              </a:prstGeom>
              <a:noFill/>
            </p:spPr>
            <p:txBody>
              <a:bodyPr wrap="none" rtlCol="0">
                <a:spAutoFit/>
              </a:bodyPr>
              <a:lstStyle/>
              <a:p>
                <a:pPr algn="ctr"/>
                <a:r>
                  <a:rPr lang="en-US" sz="1200" dirty="0"/>
                  <a:t>Develop &amp;</a:t>
                </a:r>
              </a:p>
              <a:p>
                <a:pPr algn="ctr"/>
                <a:r>
                  <a:rPr lang="en-US" sz="1200" dirty="0"/>
                  <a:t>Select</a:t>
                </a:r>
              </a:p>
              <a:p>
                <a:pPr algn="ctr"/>
                <a:r>
                  <a:rPr lang="en-US" sz="1200" dirty="0"/>
                  <a:t>  Instructional </a:t>
                </a:r>
              </a:p>
              <a:p>
                <a:pPr algn="ctr"/>
                <a:r>
                  <a:rPr lang="en-US" sz="1200" dirty="0"/>
                  <a:t>Materials </a:t>
                </a:r>
              </a:p>
            </p:txBody>
          </p:sp>
          <p:sp>
            <p:nvSpPr>
              <p:cNvPr id="14" name="TextBox 13"/>
              <p:cNvSpPr txBox="1"/>
              <p:nvPr/>
            </p:nvSpPr>
            <p:spPr>
              <a:xfrm>
                <a:off x="6941097" y="3971373"/>
                <a:ext cx="1149674" cy="830997"/>
              </a:xfrm>
              <a:prstGeom prst="rect">
                <a:avLst/>
              </a:prstGeom>
              <a:noFill/>
            </p:spPr>
            <p:txBody>
              <a:bodyPr wrap="none" rtlCol="0">
                <a:spAutoFit/>
              </a:bodyPr>
              <a:lstStyle/>
              <a:p>
                <a:pPr algn="ctr"/>
                <a:r>
                  <a:rPr lang="en-US" sz="1200" dirty="0"/>
                  <a:t>Develop &amp;</a:t>
                </a:r>
              </a:p>
              <a:p>
                <a:pPr algn="ctr"/>
                <a:r>
                  <a:rPr lang="en-US" sz="1200" dirty="0"/>
                  <a:t>Conduct</a:t>
                </a:r>
              </a:p>
              <a:p>
                <a:pPr algn="ctr"/>
                <a:r>
                  <a:rPr lang="en-US" sz="1200" dirty="0"/>
                  <a:t> Performance </a:t>
                </a:r>
              </a:p>
              <a:p>
                <a:pPr algn="ctr"/>
                <a:r>
                  <a:rPr lang="en-US" sz="1200" dirty="0"/>
                  <a:t>Evaluation</a:t>
                </a:r>
              </a:p>
            </p:txBody>
          </p:sp>
          <p:sp>
            <p:nvSpPr>
              <p:cNvPr id="15" name="TextBox 14"/>
              <p:cNvSpPr txBox="1"/>
              <p:nvPr/>
            </p:nvSpPr>
            <p:spPr>
              <a:xfrm>
                <a:off x="7003043" y="5321556"/>
                <a:ext cx="995785" cy="830997"/>
              </a:xfrm>
              <a:prstGeom prst="rect">
                <a:avLst/>
              </a:prstGeom>
              <a:noFill/>
            </p:spPr>
            <p:txBody>
              <a:bodyPr wrap="none" rtlCol="0">
                <a:spAutoFit/>
              </a:bodyPr>
              <a:lstStyle/>
              <a:p>
                <a:pPr algn="ctr"/>
                <a:r>
                  <a:rPr lang="en-US" sz="1200" dirty="0"/>
                  <a:t>Develop &amp;</a:t>
                </a:r>
              </a:p>
              <a:p>
                <a:pPr algn="ctr"/>
                <a:r>
                  <a:rPr lang="en-US" sz="1200" dirty="0"/>
                  <a:t>Conduct</a:t>
                </a:r>
              </a:p>
              <a:p>
                <a:pPr algn="ctr"/>
                <a:r>
                  <a:rPr lang="en-US" sz="1200" dirty="0"/>
                  <a:t>Summative </a:t>
                </a:r>
              </a:p>
              <a:p>
                <a:pPr algn="ctr"/>
                <a:r>
                  <a:rPr lang="en-US" sz="1200" dirty="0"/>
                  <a:t>Evaluation</a:t>
                </a:r>
              </a:p>
            </p:txBody>
          </p:sp>
          <p:sp>
            <p:nvSpPr>
              <p:cNvPr id="16" name="TextBox 15"/>
              <p:cNvSpPr txBox="1"/>
              <p:nvPr/>
            </p:nvSpPr>
            <p:spPr>
              <a:xfrm>
                <a:off x="2009771" y="5180501"/>
                <a:ext cx="1132387" cy="646331"/>
              </a:xfrm>
              <a:prstGeom prst="rect">
                <a:avLst/>
              </a:prstGeom>
              <a:noFill/>
            </p:spPr>
            <p:txBody>
              <a:bodyPr wrap="square" rtlCol="0">
                <a:spAutoFit/>
              </a:bodyPr>
              <a:lstStyle/>
              <a:p>
                <a:pPr algn="ctr"/>
                <a:r>
                  <a:rPr lang="en-US" sz="1200" dirty="0"/>
                  <a:t>Identify</a:t>
                </a:r>
              </a:p>
              <a:p>
                <a:pPr algn="ctr"/>
                <a:r>
                  <a:rPr lang="en-US" sz="1200" dirty="0"/>
                  <a:t>Entry </a:t>
                </a:r>
              </a:p>
              <a:p>
                <a:pPr algn="ctr"/>
                <a:r>
                  <a:rPr lang="en-US" sz="1200" dirty="0"/>
                  <a:t>Behaviors</a:t>
                </a:r>
              </a:p>
            </p:txBody>
          </p:sp>
        </p:grpSp>
        <p:cxnSp>
          <p:nvCxnSpPr>
            <p:cNvPr id="27" name="Straight Arrow Connector 26"/>
            <p:cNvCxnSpPr>
              <a:stCxn id="17" idx="2"/>
              <a:endCxn id="21" idx="0"/>
            </p:cNvCxnSpPr>
            <p:nvPr/>
          </p:nvCxnSpPr>
          <p:spPr>
            <a:xfrm flipH="1">
              <a:off x="4093428" y="2877135"/>
              <a:ext cx="1" cy="1351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5" idx="1"/>
            </p:cNvCxnSpPr>
            <p:nvPr/>
          </p:nvCxnSpPr>
          <p:spPr>
            <a:xfrm flipH="1">
              <a:off x="3000647" y="5979965"/>
              <a:ext cx="39381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20" idx="3"/>
              <a:endCxn id="21" idx="1"/>
            </p:cNvCxnSpPr>
            <p:nvPr/>
          </p:nvCxnSpPr>
          <p:spPr>
            <a:xfrm flipV="1">
              <a:off x="3407629" y="4632151"/>
              <a:ext cx="233361" cy="95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4474156" y="4673451"/>
              <a:ext cx="233361" cy="95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5660292" y="4673451"/>
              <a:ext cx="233361" cy="95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6786783" y="4663925"/>
              <a:ext cx="233361" cy="95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24" idx="2"/>
              <a:endCxn id="26" idx="0"/>
            </p:cNvCxnSpPr>
            <p:nvPr/>
          </p:nvCxnSpPr>
          <p:spPr>
            <a:xfrm flipH="1">
              <a:off x="7436704" y="5045281"/>
              <a:ext cx="1" cy="5191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3288632" y="3540328"/>
              <a:ext cx="4148073" cy="7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a:off x="7424823" y="3547340"/>
              <a:ext cx="1" cy="6263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3295163" y="3540328"/>
              <a:ext cx="1" cy="6263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H="1">
              <a:off x="6284079" y="3537903"/>
              <a:ext cx="1" cy="6263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a:off x="5205347" y="3574756"/>
              <a:ext cx="1" cy="6263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9" idx="0"/>
            </p:cNvCxnSpPr>
            <p:nvPr/>
          </p:nvCxnSpPr>
          <p:spPr>
            <a:xfrm flipV="1">
              <a:off x="1597880" y="3574756"/>
              <a:ext cx="7041" cy="66331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1597880" y="3574756"/>
              <a:ext cx="452437"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V="1">
              <a:off x="1604921" y="5072392"/>
              <a:ext cx="7041" cy="66331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604921" y="5746576"/>
              <a:ext cx="452437"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2502753" y="2519533"/>
              <a:ext cx="113149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18" idx="0"/>
            </p:cNvCxnSpPr>
            <p:nvPr/>
          </p:nvCxnSpPr>
          <p:spPr>
            <a:xfrm>
              <a:off x="2502753" y="2519533"/>
              <a:ext cx="2" cy="61719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3107852" y="5076663"/>
              <a:ext cx="0" cy="66331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16" idx="3"/>
              <a:endCxn id="16" idx="3"/>
            </p:cNvCxnSpPr>
            <p:nvPr/>
          </p:nvCxnSpPr>
          <p:spPr>
            <a:xfrm>
              <a:off x="3077926" y="5746577"/>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2955190" y="5712997"/>
              <a:ext cx="16042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2966653" y="3537903"/>
              <a:ext cx="16042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3107852" y="3537903"/>
              <a:ext cx="0" cy="66322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960597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830406"/>
          </a:xfrm>
        </p:spPr>
        <p:txBody>
          <a:bodyPr/>
          <a:lstStyle/>
          <a:p>
            <a:r>
              <a:rPr lang="en-US" sz="6000" dirty="0">
                <a:latin typeface="Times New Roman" panose="02020603050405020304" pitchFamily="18" charset="0"/>
                <a:cs typeface="Times New Roman" panose="02020603050405020304" pitchFamily="18" charset="0"/>
              </a:rPr>
              <a:t>Bloom’s Learning Taxonomy</a:t>
            </a:r>
          </a:p>
        </p:txBody>
      </p:sp>
      <p:pic>
        <p:nvPicPr>
          <p:cNvPr id="3" name="Picture 2"/>
          <p:cNvPicPr>
            <a:picLocks noChangeAspect="1"/>
          </p:cNvPicPr>
          <p:nvPr/>
        </p:nvPicPr>
        <p:blipFill rotWithShape="1">
          <a:blip r:embed="rId3">
            <a:clrChange>
              <a:clrFrom>
                <a:srgbClr val="FFFFFF"/>
              </a:clrFrom>
              <a:clrTo>
                <a:srgbClr val="FFFFFF">
                  <a:alpha val="0"/>
                </a:srgbClr>
              </a:clrTo>
            </a:clrChange>
          </a:blip>
          <a:srcRect t="29182" r="4693" b="3285"/>
          <a:stretch/>
        </p:blipFill>
        <p:spPr>
          <a:xfrm>
            <a:off x="511196" y="2125014"/>
            <a:ext cx="8118434" cy="4314424"/>
          </a:xfrm>
          <a:prstGeom prst="rect">
            <a:avLst/>
          </a:prstGeom>
        </p:spPr>
      </p:pic>
    </p:spTree>
    <p:extLst>
      <p:ext uri="{BB962C8B-B14F-4D97-AF65-F5344CB8AC3E}">
        <p14:creationId xmlns:p14="http://schemas.microsoft.com/office/powerpoint/2010/main" val="23154251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2054</TotalTime>
  <Words>1642</Words>
  <Application>Microsoft Office PowerPoint</Application>
  <PresentationFormat>On-screen Show (4:3)</PresentationFormat>
  <Paragraphs>250</Paragraphs>
  <Slides>23</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News Gothic MT</vt:lpstr>
      <vt:lpstr>Times New Roman</vt:lpstr>
      <vt:lpstr>Wingdings 2</vt:lpstr>
      <vt:lpstr>Breeze</vt:lpstr>
      <vt:lpstr>Adult Learning Transactions</vt:lpstr>
      <vt:lpstr>Introduction</vt:lpstr>
      <vt:lpstr>Traditional Models</vt:lpstr>
      <vt:lpstr>Characteristics of  Adult Learners</vt:lpstr>
      <vt:lpstr>Traditional Learning Styles</vt:lpstr>
      <vt:lpstr>Application</vt:lpstr>
      <vt:lpstr>The ADDIE Model </vt:lpstr>
      <vt:lpstr>Dick and Carey  Design Model </vt:lpstr>
      <vt:lpstr>Bloom’s Learning Taxonomy</vt:lpstr>
      <vt:lpstr>Andragogical Principles</vt:lpstr>
      <vt:lpstr>Support Services</vt:lpstr>
      <vt:lpstr>Reflection   Critical Thinking</vt:lpstr>
      <vt:lpstr>Non-Traditional Models</vt:lpstr>
      <vt:lpstr>Characteristics of  Adult Learners</vt:lpstr>
      <vt:lpstr>Instructional Strategies</vt:lpstr>
      <vt:lpstr>Application</vt:lpstr>
      <vt:lpstr>ARCS</vt:lpstr>
      <vt:lpstr>Cathy Moore’s  Action Mapping</vt:lpstr>
      <vt:lpstr>Andragogical Principles</vt:lpstr>
      <vt:lpstr>Support Services</vt:lpstr>
      <vt:lpstr>Reflection   Critical Thinking</vt:lpstr>
      <vt:lpstr>Conclusion</vt:lpstr>
      <vt:lpstr>References</vt:lpstr>
    </vt:vector>
  </TitlesOfParts>
  <Company>casey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Learning Transactions</dc:title>
  <dc:creator>Administrator todd</dc:creator>
  <cp:lastModifiedBy>Heidi and Michael</cp:lastModifiedBy>
  <cp:revision>101</cp:revision>
  <dcterms:created xsi:type="dcterms:W3CDTF">2015-04-03T01:17:04Z</dcterms:created>
  <dcterms:modified xsi:type="dcterms:W3CDTF">2016-07-01T20:51:55Z</dcterms:modified>
</cp:coreProperties>
</file>